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9A64C2D2-D16C-4192-92DF-CAE46063755B}" type="datetimeFigureOut">
              <a:rPr lang="es-CL" smtClean="0"/>
              <a:t>24-05-2017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FF932B81-828C-41E2-99F5-8488313D2A7B}" type="slidenum">
              <a:rPr lang="es-CL" smtClean="0"/>
              <a:t>‹Nº›</a:t>
            </a:fld>
            <a:endParaRPr lang="es-CL"/>
          </a:p>
        </p:txBody>
      </p:sp>
    </p:spTree>
    <p:extLst>
      <p:ext uri="{BB962C8B-B14F-4D97-AF65-F5344CB8AC3E}">
        <p14:creationId xmlns:p14="http://schemas.microsoft.com/office/powerpoint/2010/main" val="1965152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9A64C2D2-D16C-4192-92DF-CAE46063755B}" type="datetimeFigureOut">
              <a:rPr lang="es-CL" smtClean="0"/>
              <a:t>24-05-2017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FF932B81-828C-41E2-99F5-8488313D2A7B}" type="slidenum">
              <a:rPr lang="es-CL" smtClean="0"/>
              <a:t>‹Nº›</a:t>
            </a:fld>
            <a:endParaRPr lang="es-CL"/>
          </a:p>
        </p:txBody>
      </p:sp>
    </p:spTree>
    <p:extLst>
      <p:ext uri="{BB962C8B-B14F-4D97-AF65-F5344CB8AC3E}">
        <p14:creationId xmlns:p14="http://schemas.microsoft.com/office/powerpoint/2010/main" val="4153713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9A64C2D2-D16C-4192-92DF-CAE46063755B}" type="datetimeFigureOut">
              <a:rPr lang="es-CL" smtClean="0"/>
              <a:t>24-05-2017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FF932B81-828C-41E2-99F5-8488313D2A7B}" type="slidenum">
              <a:rPr lang="es-CL" smtClean="0"/>
              <a:t>‹Nº›</a:t>
            </a:fld>
            <a:endParaRPr lang="es-CL"/>
          </a:p>
        </p:txBody>
      </p:sp>
    </p:spTree>
    <p:extLst>
      <p:ext uri="{BB962C8B-B14F-4D97-AF65-F5344CB8AC3E}">
        <p14:creationId xmlns:p14="http://schemas.microsoft.com/office/powerpoint/2010/main" val="3591302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9A64C2D2-D16C-4192-92DF-CAE46063755B}" type="datetimeFigureOut">
              <a:rPr lang="es-CL" smtClean="0"/>
              <a:t>24-05-2017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FF932B81-828C-41E2-99F5-8488313D2A7B}" type="slidenum">
              <a:rPr lang="es-CL" smtClean="0"/>
              <a:t>‹Nº›</a:t>
            </a:fld>
            <a:endParaRPr lang="es-CL"/>
          </a:p>
        </p:txBody>
      </p:sp>
    </p:spTree>
    <p:extLst>
      <p:ext uri="{BB962C8B-B14F-4D97-AF65-F5344CB8AC3E}">
        <p14:creationId xmlns:p14="http://schemas.microsoft.com/office/powerpoint/2010/main" val="1430076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A64C2D2-D16C-4192-92DF-CAE46063755B}" type="datetimeFigureOut">
              <a:rPr lang="es-CL" smtClean="0"/>
              <a:t>24-05-2017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FF932B81-828C-41E2-99F5-8488313D2A7B}" type="slidenum">
              <a:rPr lang="es-CL" smtClean="0"/>
              <a:t>‹Nº›</a:t>
            </a:fld>
            <a:endParaRPr lang="es-CL"/>
          </a:p>
        </p:txBody>
      </p:sp>
    </p:spTree>
    <p:extLst>
      <p:ext uri="{BB962C8B-B14F-4D97-AF65-F5344CB8AC3E}">
        <p14:creationId xmlns:p14="http://schemas.microsoft.com/office/powerpoint/2010/main" val="1968391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9A64C2D2-D16C-4192-92DF-CAE46063755B}" type="datetimeFigureOut">
              <a:rPr lang="es-CL" smtClean="0"/>
              <a:t>24-05-2017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FF932B81-828C-41E2-99F5-8488313D2A7B}" type="slidenum">
              <a:rPr lang="es-CL" smtClean="0"/>
              <a:t>‹Nº›</a:t>
            </a:fld>
            <a:endParaRPr lang="es-CL"/>
          </a:p>
        </p:txBody>
      </p:sp>
    </p:spTree>
    <p:extLst>
      <p:ext uri="{BB962C8B-B14F-4D97-AF65-F5344CB8AC3E}">
        <p14:creationId xmlns:p14="http://schemas.microsoft.com/office/powerpoint/2010/main" val="2598128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9A64C2D2-D16C-4192-92DF-CAE46063755B}" type="datetimeFigureOut">
              <a:rPr lang="es-CL" smtClean="0"/>
              <a:t>24-05-2017</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FF932B81-828C-41E2-99F5-8488313D2A7B}" type="slidenum">
              <a:rPr lang="es-CL" smtClean="0"/>
              <a:t>‹Nº›</a:t>
            </a:fld>
            <a:endParaRPr lang="es-CL"/>
          </a:p>
        </p:txBody>
      </p:sp>
    </p:spTree>
    <p:extLst>
      <p:ext uri="{BB962C8B-B14F-4D97-AF65-F5344CB8AC3E}">
        <p14:creationId xmlns:p14="http://schemas.microsoft.com/office/powerpoint/2010/main" val="3290987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9A64C2D2-D16C-4192-92DF-CAE46063755B}" type="datetimeFigureOut">
              <a:rPr lang="es-CL" smtClean="0"/>
              <a:t>24-05-2017</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FF932B81-828C-41E2-99F5-8488313D2A7B}" type="slidenum">
              <a:rPr lang="es-CL" smtClean="0"/>
              <a:t>‹Nº›</a:t>
            </a:fld>
            <a:endParaRPr lang="es-CL"/>
          </a:p>
        </p:txBody>
      </p:sp>
    </p:spTree>
    <p:extLst>
      <p:ext uri="{BB962C8B-B14F-4D97-AF65-F5344CB8AC3E}">
        <p14:creationId xmlns:p14="http://schemas.microsoft.com/office/powerpoint/2010/main" val="3952229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A64C2D2-D16C-4192-92DF-CAE46063755B}" type="datetimeFigureOut">
              <a:rPr lang="es-CL" smtClean="0"/>
              <a:t>24-05-2017</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FF932B81-828C-41E2-99F5-8488313D2A7B}" type="slidenum">
              <a:rPr lang="es-CL" smtClean="0"/>
              <a:t>‹Nº›</a:t>
            </a:fld>
            <a:endParaRPr lang="es-CL"/>
          </a:p>
        </p:txBody>
      </p:sp>
    </p:spTree>
    <p:extLst>
      <p:ext uri="{BB962C8B-B14F-4D97-AF65-F5344CB8AC3E}">
        <p14:creationId xmlns:p14="http://schemas.microsoft.com/office/powerpoint/2010/main" val="148754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A64C2D2-D16C-4192-92DF-CAE46063755B}" type="datetimeFigureOut">
              <a:rPr lang="es-CL" smtClean="0"/>
              <a:t>24-05-2017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FF932B81-828C-41E2-99F5-8488313D2A7B}" type="slidenum">
              <a:rPr lang="es-CL" smtClean="0"/>
              <a:t>‹Nº›</a:t>
            </a:fld>
            <a:endParaRPr lang="es-CL"/>
          </a:p>
        </p:txBody>
      </p:sp>
    </p:spTree>
    <p:extLst>
      <p:ext uri="{BB962C8B-B14F-4D97-AF65-F5344CB8AC3E}">
        <p14:creationId xmlns:p14="http://schemas.microsoft.com/office/powerpoint/2010/main" val="3830081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A64C2D2-D16C-4192-92DF-CAE46063755B}" type="datetimeFigureOut">
              <a:rPr lang="es-CL" smtClean="0"/>
              <a:t>24-05-2017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FF932B81-828C-41E2-99F5-8488313D2A7B}" type="slidenum">
              <a:rPr lang="es-CL" smtClean="0"/>
              <a:t>‹Nº›</a:t>
            </a:fld>
            <a:endParaRPr lang="es-CL"/>
          </a:p>
        </p:txBody>
      </p:sp>
    </p:spTree>
    <p:extLst>
      <p:ext uri="{BB962C8B-B14F-4D97-AF65-F5344CB8AC3E}">
        <p14:creationId xmlns:p14="http://schemas.microsoft.com/office/powerpoint/2010/main" val="1839161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64C2D2-D16C-4192-92DF-CAE46063755B}" type="datetimeFigureOut">
              <a:rPr lang="es-CL" smtClean="0"/>
              <a:t>24-05-2017</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32B81-828C-41E2-99F5-8488313D2A7B}" type="slidenum">
              <a:rPr lang="es-CL" smtClean="0"/>
              <a:t>‹Nº›</a:t>
            </a:fld>
            <a:endParaRPr lang="es-CL"/>
          </a:p>
        </p:txBody>
      </p:sp>
    </p:spTree>
    <p:extLst>
      <p:ext uri="{BB962C8B-B14F-4D97-AF65-F5344CB8AC3E}">
        <p14:creationId xmlns:p14="http://schemas.microsoft.com/office/powerpoint/2010/main" val="727193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Introducción a las teorías de Gauge:</a:t>
            </a:r>
            <a:br>
              <a:rPr lang="es-CL" dirty="0" smtClean="0"/>
            </a:br>
            <a:endParaRPr lang="es-CL" dirty="0"/>
          </a:p>
        </p:txBody>
      </p:sp>
      <p:sp>
        <p:nvSpPr>
          <p:cNvPr id="3" name="2 Marcador de contenido"/>
          <p:cNvSpPr>
            <a:spLocks noGrp="1"/>
          </p:cNvSpPr>
          <p:nvPr>
            <p:ph idx="1"/>
          </p:nvPr>
        </p:nvSpPr>
        <p:spPr/>
        <p:txBody>
          <a:bodyPr/>
          <a:lstStyle/>
          <a:p>
            <a:pPr marL="0" indent="0" algn="ctr">
              <a:buNone/>
            </a:pPr>
            <a:r>
              <a:rPr lang="es-CL" dirty="0" smtClean="0"/>
              <a:t>El efecto </a:t>
            </a:r>
            <a:r>
              <a:rPr lang="es-CL" dirty="0" err="1" smtClean="0"/>
              <a:t>Lamb</a:t>
            </a:r>
            <a:endParaRPr lang="es-CL" dirty="0"/>
          </a:p>
          <a:p>
            <a:pPr marL="0" indent="0" algn="ctr">
              <a:buNone/>
            </a:pPr>
            <a:endParaRPr lang="es-CL" dirty="0" smtClean="0"/>
          </a:p>
          <a:p>
            <a:pPr marL="0" indent="0" algn="ctr">
              <a:buNone/>
            </a:pPr>
            <a:endParaRPr lang="es-CL" dirty="0"/>
          </a:p>
          <a:p>
            <a:pPr marL="0" indent="0" algn="ctr">
              <a:buNone/>
            </a:pPr>
            <a:endParaRPr lang="es-CL" dirty="0" smtClean="0"/>
          </a:p>
          <a:p>
            <a:pPr marL="0" indent="0" algn="ctr">
              <a:buNone/>
            </a:pPr>
            <a:r>
              <a:rPr lang="es-CL" dirty="0" smtClean="0"/>
              <a:t>Carlos Machuca</a:t>
            </a:r>
            <a:endParaRPr lang="es-CL" dirty="0"/>
          </a:p>
        </p:txBody>
      </p:sp>
    </p:spTree>
    <p:extLst>
      <p:ext uri="{BB962C8B-B14F-4D97-AF65-F5344CB8AC3E}">
        <p14:creationId xmlns:p14="http://schemas.microsoft.com/office/powerpoint/2010/main" val="3529992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4 CuadroTexto"/>
          <p:cNvSpPr txBox="1"/>
          <p:nvPr/>
        </p:nvSpPr>
        <p:spPr>
          <a:xfrm>
            <a:off x="0" y="0"/>
            <a:ext cx="9144000" cy="523220"/>
          </a:xfrm>
          <a:prstGeom prst="rect">
            <a:avLst/>
          </a:prstGeom>
          <a:noFill/>
        </p:spPr>
        <p:txBody>
          <a:bodyPr wrap="square" rtlCol="0">
            <a:spAutoFit/>
          </a:bodyPr>
          <a:lstStyle/>
          <a:p>
            <a:pPr algn="ctr"/>
            <a:r>
              <a:rPr lang="es-CL" sz="2800" dirty="0" smtClean="0">
                <a:solidFill>
                  <a:schemeClr val="bg1"/>
                </a:solidFill>
              </a:rPr>
              <a:t>El efecto </a:t>
            </a:r>
            <a:r>
              <a:rPr lang="es-CL" sz="2800" dirty="0" err="1" smtClean="0">
                <a:solidFill>
                  <a:schemeClr val="bg1"/>
                </a:solidFill>
              </a:rPr>
              <a:t>Lamb</a:t>
            </a:r>
            <a:endParaRPr lang="es-CL" sz="2800" dirty="0">
              <a:solidFill>
                <a:schemeClr val="bg1"/>
              </a:solidFill>
            </a:endParaRPr>
          </a:p>
        </p:txBody>
      </p:sp>
      <mc:AlternateContent xmlns:mc="http://schemas.openxmlformats.org/markup-compatibility/2006" xmlns:a14="http://schemas.microsoft.com/office/drawing/2010/main">
        <mc:Choice Requires="a14">
          <p:sp>
            <p:nvSpPr>
              <p:cNvPr id="6" name="5 CuadroTexto"/>
              <p:cNvSpPr txBox="1"/>
              <p:nvPr/>
            </p:nvSpPr>
            <p:spPr>
              <a:xfrm>
                <a:off x="251520" y="980728"/>
                <a:ext cx="8640960" cy="4436086"/>
              </a:xfrm>
              <a:prstGeom prst="rect">
                <a:avLst/>
              </a:prstGeom>
              <a:noFill/>
            </p:spPr>
            <p:txBody>
              <a:bodyPr wrap="square" rtlCol="0">
                <a:spAutoFit/>
              </a:bodyPr>
              <a:lstStyle/>
              <a:p>
                <a:pPr algn="ctr"/>
                <a:r>
                  <a:rPr lang="es-CL" sz="2400" dirty="0" smtClean="0"/>
                  <a:t>Los elementos de matriz de </a:t>
                </a:r>
                <a14:m>
                  <m:oMath xmlns:m="http://schemas.openxmlformats.org/officeDocument/2006/math">
                    <m:r>
                      <a:rPr lang="es-CL" sz="2400" i="1">
                        <a:latin typeface="Cambria Math"/>
                      </a:rPr>
                      <m:t>𝐿</m:t>
                    </m:r>
                    <m:r>
                      <a:rPr lang="es-CL" sz="2400" i="1">
                        <a:latin typeface="Cambria Math"/>
                      </a:rPr>
                      <m:t>∙</m:t>
                    </m:r>
                    <m:r>
                      <a:rPr lang="es-CL" sz="2400" i="1">
                        <a:latin typeface="Cambria Math"/>
                      </a:rPr>
                      <m:t>𝑆</m:t>
                    </m:r>
                  </m:oMath>
                </a14:m>
                <a:r>
                  <a:rPr lang="es-CL" sz="2400" dirty="0"/>
                  <a:t> </a:t>
                </a:r>
                <a:r>
                  <a:rPr lang="es-CL" sz="2400" dirty="0" smtClean="0"/>
                  <a:t> son igual a:</a:t>
                </a:r>
              </a:p>
              <a:p>
                <a:pPr algn="ctr"/>
                <a:endParaRPr lang="es-CL" sz="2400" dirty="0" smtClean="0"/>
              </a:p>
              <a:p>
                <a:pPr algn="ctr"/>
                <a14:m>
                  <m:oMathPara xmlns:m="http://schemas.openxmlformats.org/officeDocument/2006/math">
                    <m:oMathParaPr>
                      <m:jc m:val="centerGroup"/>
                    </m:oMathParaPr>
                    <m:oMath xmlns:m="http://schemas.openxmlformats.org/officeDocument/2006/math">
                      <m:f>
                        <m:fPr>
                          <m:ctrlPr>
                            <a:rPr lang="es-CL" sz="2400" i="1">
                              <a:latin typeface="Cambria Math"/>
                            </a:rPr>
                          </m:ctrlPr>
                        </m:fPr>
                        <m:num>
                          <m:d>
                            <m:dPr>
                              <m:ctrlPr>
                                <a:rPr lang="es-CL" sz="2400" i="1">
                                  <a:latin typeface="Cambria Math"/>
                                </a:rPr>
                              </m:ctrlPr>
                            </m:dPr>
                            <m:e>
                              <m:r>
                                <a:rPr lang="es-CL" sz="2400" i="1">
                                  <a:latin typeface="Cambria Math"/>
                                </a:rPr>
                                <m:t>1−</m:t>
                              </m:r>
                              <m:sSub>
                                <m:sSubPr>
                                  <m:ctrlPr>
                                    <a:rPr lang="es-CL" sz="2400" i="1">
                                      <a:latin typeface="Cambria Math"/>
                                    </a:rPr>
                                  </m:ctrlPr>
                                </m:sSubPr>
                                <m:e>
                                  <m:r>
                                    <a:rPr lang="es-CL" sz="2400" i="1">
                                      <a:latin typeface="Cambria Math"/>
                                    </a:rPr>
                                    <m:t>𝛿</m:t>
                                  </m:r>
                                </m:e>
                                <m:sub>
                                  <m:r>
                                    <a:rPr lang="es-CL" sz="2400" i="1">
                                      <a:latin typeface="Cambria Math"/>
                                    </a:rPr>
                                    <m:t>𝑙</m:t>
                                  </m:r>
                                  <m:r>
                                    <a:rPr lang="es-CL" sz="2400" i="1">
                                      <a:latin typeface="Cambria Math"/>
                                    </a:rPr>
                                    <m:t>0</m:t>
                                  </m:r>
                                </m:sub>
                              </m:sSub>
                            </m:e>
                          </m:d>
                          <m:d>
                            <m:dPr>
                              <m:begChr m:val="["/>
                              <m:endChr m:val="]"/>
                              <m:ctrlPr>
                                <a:rPr lang="es-CL" sz="2400" i="1">
                                  <a:latin typeface="Cambria Math"/>
                                </a:rPr>
                              </m:ctrlPr>
                            </m:dPr>
                            <m:e>
                              <m:r>
                                <a:rPr lang="es-CL" sz="2400" i="1">
                                  <a:latin typeface="Cambria Math"/>
                                </a:rPr>
                                <m:t>𝑗</m:t>
                              </m:r>
                              <m:d>
                                <m:dPr>
                                  <m:ctrlPr>
                                    <a:rPr lang="es-CL" sz="2400" i="1">
                                      <a:latin typeface="Cambria Math"/>
                                    </a:rPr>
                                  </m:ctrlPr>
                                </m:dPr>
                                <m:e>
                                  <m:r>
                                    <a:rPr lang="es-CL" sz="2400" i="1">
                                      <a:latin typeface="Cambria Math"/>
                                    </a:rPr>
                                    <m:t>𝑗</m:t>
                                  </m:r>
                                  <m:r>
                                    <a:rPr lang="es-CL" sz="2400" i="1">
                                      <a:latin typeface="Cambria Math"/>
                                    </a:rPr>
                                    <m:t>+1</m:t>
                                  </m:r>
                                </m:e>
                              </m:d>
                              <m:r>
                                <a:rPr lang="es-CL" sz="2400" i="1">
                                  <a:latin typeface="Cambria Math"/>
                                </a:rPr>
                                <m:t>−</m:t>
                              </m:r>
                              <m:r>
                                <a:rPr lang="es-CL" sz="2400" i="1">
                                  <a:latin typeface="Cambria Math"/>
                                </a:rPr>
                                <m:t>𝑙</m:t>
                              </m:r>
                              <m:d>
                                <m:dPr>
                                  <m:ctrlPr>
                                    <a:rPr lang="es-CL" sz="2400" i="1">
                                      <a:latin typeface="Cambria Math"/>
                                    </a:rPr>
                                  </m:ctrlPr>
                                </m:dPr>
                                <m:e>
                                  <m:r>
                                    <a:rPr lang="es-CL" sz="2400" i="1">
                                      <a:latin typeface="Cambria Math"/>
                                    </a:rPr>
                                    <m:t>𝑙</m:t>
                                  </m:r>
                                  <m:r>
                                    <a:rPr lang="es-CL" sz="2400" i="1">
                                      <a:latin typeface="Cambria Math"/>
                                    </a:rPr>
                                    <m:t>+1</m:t>
                                  </m:r>
                                </m:e>
                              </m:d>
                              <m:r>
                                <a:rPr lang="es-CL" sz="2400" i="1">
                                  <a:latin typeface="Cambria Math"/>
                                </a:rPr>
                                <m:t>−</m:t>
                              </m:r>
                              <m:f>
                                <m:fPr>
                                  <m:type m:val="skw"/>
                                  <m:ctrlPr>
                                    <a:rPr lang="es-CL" sz="2400" i="1">
                                      <a:latin typeface="Cambria Math"/>
                                    </a:rPr>
                                  </m:ctrlPr>
                                </m:fPr>
                                <m:num>
                                  <m:r>
                                    <a:rPr lang="es-CL" sz="2400" i="1">
                                      <a:latin typeface="Cambria Math"/>
                                    </a:rPr>
                                    <m:t>3</m:t>
                                  </m:r>
                                </m:num>
                                <m:den>
                                  <m:r>
                                    <a:rPr lang="es-CL" sz="2400" i="1">
                                      <a:latin typeface="Cambria Math"/>
                                    </a:rPr>
                                    <m:t>4</m:t>
                                  </m:r>
                                </m:den>
                              </m:f>
                            </m:e>
                          </m:d>
                        </m:num>
                        <m:den>
                          <m:r>
                            <a:rPr lang="es-CL" sz="2400" i="1">
                              <a:latin typeface="Cambria Math"/>
                            </a:rPr>
                            <m:t>2</m:t>
                          </m:r>
                        </m:den>
                      </m:f>
                    </m:oMath>
                  </m:oMathPara>
                </a14:m>
                <a:endParaRPr lang="es-CL" sz="2400" dirty="0" smtClean="0"/>
              </a:p>
              <a:p>
                <a:pPr algn="ctr"/>
                <a:endParaRPr lang="es-CL" sz="2400" dirty="0"/>
              </a:p>
              <a:p>
                <a:pPr algn="ctr"/>
                <a:r>
                  <a:rPr lang="es-CL" sz="2400" dirty="0" smtClean="0"/>
                  <a:t>El valor de expectación de </a:t>
                </a:r>
                <a14:m>
                  <m:oMath xmlns:m="http://schemas.openxmlformats.org/officeDocument/2006/math">
                    <m:f>
                      <m:fPr>
                        <m:type m:val="skw"/>
                        <m:ctrlPr>
                          <a:rPr lang="es-CL" sz="2400" i="1">
                            <a:latin typeface="Cambria Math"/>
                          </a:rPr>
                        </m:ctrlPr>
                      </m:fPr>
                      <m:num>
                        <m:r>
                          <a:rPr lang="es-CL" sz="2400" i="1">
                            <a:latin typeface="Cambria Math"/>
                          </a:rPr>
                          <m:t>1</m:t>
                        </m:r>
                      </m:num>
                      <m:den>
                        <m:sSup>
                          <m:sSupPr>
                            <m:ctrlPr>
                              <a:rPr lang="es-CL" sz="2400" i="1">
                                <a:latin typeface="Cambria Math"/>
                              </a:rPr>
                            </m:ctrlPr>
                          </m:sSupPr>
                          <m:e>
                            <m:r>
                              <a:rPr lang="es-CL" sz="2400" i="1">
                                <a:latin typeface="Cambria Math"/>
                              </a:rPr>
                              <m:t>|</m:t>
                            </m:r>
                            <m:r>
                              <a:rPr lang="es-CL" sz="2400" i="1">
                                <a:latin typeface="Cambria Math"/>
                              </a:rPr>
                              <m:t>𝑥</m:t>
                            </m:r>
                            <m:r>
                              <a:rPr lang="es-CL" sz="2400" i="1">
                                <a:latin typeface="Cambria Math"/>
                              </a:rPr>
                              <m:t>|</m:t>
                            </m:r>
                          </m:e>
                          <m:sup>
                            <m:r>
                              <a:rPr lang="es-CL" sz="2400" i="1">
                                <a:latin typeface="Cambria Math"/>
                              </a:rPr>
                              <m:t>3</m:t>
                            </m:r>
                          </m:sup>
                        </m:sSup>
                      </m:den>
                    </m:f>
                  </m:oMath>
                </a14:m>
                <a:r>
                  <a:rPr lang="es-CL" sz="2400" dirty="0" smtClean="0"/>
                  <a:t> para estados de </a:t>
                </a:r>
                <a:r>
                  <a:rPr lang="es-CL" sz="2400" dirty="0" err="1" smtClean="0"/>
                  <a:t>momentum</a:t>
                </a:r>
                <a:r>
                  <a:rPr lang="es-CL" sz="2400" dirty="0" smtClean="0"/>
                  <a:t> angular mayores o iguales a uno es igual a:</a:t>
                </a:r>
              </a:p>
              <a:p>
                <a:pPr algn="ctr"/>
                <a:endParaRPr lang="es-CL" sz="2400" dirty="0"/>
              </a:p>
              <a:p>
                <a:pPr algn="ctr"/>
                <a14:m>
                  <m:oMathPara xmlns:m="http://schemas.openxmlformats.org/officeDocument/2006/math">
                    <m:oMathParaPr>
                      <m:jc m:val="centerGroup"/>
                    </m:oMathParaPr>
                    <m:oMath xmlns:m="http://schemas.openxmlformats.org/officeDocument/2006/math">
                      <m:sSub>
                        <m:sSubPr>
                          <m:ctrlPr>
                            <a:rPr lang="es-CL" sz="2400" i="1">
                              <a:latin typeface="Cambria Math"/>
                            </a:rPr>
                          </m:ctrlPr>
                        </m:sSubPr>
                        <m:e>
                          <m:d>
                            <m:dPr>
                              <m:begChr m:val="〈"/>
                              <m:endChr m:val="〉"/>
                              <m:ctrlPr>
                                <a:rPr lang="es-CL" sz="2400" i="1">
                                  <a:latin typeface="Cambria Math"/>
                                </a:rPr>
                              </m:ctrlPr>
                            </m:dPr>
                            <m:e>
                              <m:f>
                                <m:fPr>
                                  <m:ctrlPr>
                                    <a:rPr lang="es-CL" sz="2400" i="1">
                                      <a:latin typeface="Cambria Math"/>
                                    </a:rPr>
                                  </m:ctrlPr>
                                </m:fPr>
                                <m:num>
                                  <m:r>
                                    <a:rPr lang="es-CL" sz="2400" i="1">
                                      <a:latin typeface="Cambria Math"/>
                                    </a:rPr>
                                    <m:t>1</m:t>
                                  </m:r>
                                </m:num>
                                <m:den>
                                  <m:sSup>
                                    <m:sSupPr>
                                      <m:ctrlPr>
                                        <a:rPr lang="es-CL" sz="2400" i="1">
                                          <a:latin typeface="Cambria Math"/>
                                        </a:rPr>
                                      </m:ctrlPr>
                                    </m:sSupPr>
                                    <m:e>
                                      <m:r>
                                        <a:rPr lang="es-CL" sz="2400" i="1">
                                          <a:latin typeface="Cambria Math"/>
                                        </a:rPr>
                                        <m:t>|</m:t>
                                      </m:r>
                                      <m:r>
                                        <a:rPr lang="es-CL" sz="2400" i="1">
                                          <a:latin typeface="Cambria Math"/>
                                        </a:rPr>
                                        <m:t>𝑥</m:t>
                                      </m:r>
                                      <m:r>
                                        <a:rPr lang="es-CL" sz="2400" i="1">
                                          <a:latin typeface="Cambria Math"/>
                                        </a:rPr>
                                        <m:t>|</m:t>
                                      </m:r>
                                    </m:e>
                                    <m:sup>
                                      <m:r>
                                        <a:rPr lang="es-CL" sz="2400" i="1">
                                          <a:latin typeface="Cambria Math"/>
                                        </a:rPr>
                                        <m:t>3</m:t>
                                      </m:r>
                                    </m:sup>
                                  </m:sSup>
                                </m:den>
                              </m:f>
                            </m:e>
                          </m:d>
                        </m:e>
                        <m:sub>
                          <m:r>
                            <a:rPr lang="es-CL" sz="2400" i="1">
                              <a:latin typeface="Cambria Math"/>
                            </a:rPr>
                            <m:t>𝑛𝑙𝑗</m:t>
                          </m:r>
                        </m:sub>
                      </m:sSub>
                      <m:r>
                        <a:rPr lang="es-CL" sz="2400" i="1">
                          <a:latin typeface="Cambria Math"/>
                        </a:rPr>
                        <m:t>=</m:t>
                      </m:r>
                      <m:f>
                        <m:fPr>
                          <m:ctrlPr>
                            <a:rPr lang="es-CL" sz="2400" i="1">
                              <a:latin typeface="Cambria Math"/>
                            </a:rPr>
                          </m:ctrlPr>
                        </m:fPr>
                        <m:num>
                          <m:r>
                            <a:rPr lang="es-CL" sz="2400" i="1">
                              <a:latin typeface="Cambria Math"/>
                            </a:rPr>
                            <m:t>2</m:t>
                          </m:r>
                        </m:num>
                        <m:den>
                          <m:r>
                            <a:rPr lang="es-CL" sz="2400" i="1">
                              <a:latin typeface="Cambria Math"/>
                            </a:rPr>
                            <m:t>𝑙</m:t>
                          </m:r>
                          <m:r>
                            <a:rPr lang="es-CL" sz="2400" i="1">
                              <a:latin typeface="Cambria Math"/>
                            </a:rPr>
                            <m:t>(</m:t>
                          </m:r>
                          <m:r>
                            <a:rPr lang="es-CL" sz="2400" i="1">
                              <a:latin typeface="Cambria Math"/>
                            </a:rPr>
                            <m:t>𝑙</m:t>
                          </m:r>
                          <m:r>
                            <a:rPr lang="es-CL" sz="2400" i="1">
                              <a:latin typeface="Cambria Math"/>
                            </a:rPr>
                            <m:t>+1)(2</m:t>
                          </m:r>
                          <m:r>
                            <a:rPr lang="es-CL" sz="2400" i="1">
                              <a:latin typeface="Cambria Math"/>
                            </a:rPr>
                            <m:t>𝑙</m:t>
                          </m:r>
                          <m:r>
                            <a:rPr lang="es-CL" sz="2400" i="1">
                              <a:latin typeface="Cambria Math"/>
                            </a:rPr>
                            <m:t>+1)</m:t>
                          </m:r>
                          <m:sSup>
                            <m:sSupPr>
                              <m:ctrlPr>
                                <a:rPr lang="es-CL" sz="2400" i="1">
                                  <a:latin typeface="Cambria Math"/>
                                </a:rPr>
                              </m:ctrlPr>
                            </m:sSupPr>
                            <m:e>
                              <m:r>
                                <a:rPr lang="es-CL" sz="2400" i="1">
                                  <a:latin typeface="Cambria Math"/>
                                </a:rPr>
                                <m:t>𝑛</m:t>
                              </m:r>
                            </m:e>
                            <m:sup>
                              <m:r>
                                <a:rPr lang="es-CL" sz="2400" i="1">
                                  <a:latin typeface="Cambria Math"/>
                                </a:rPr>
                                <m:t>3</m:t>
                              </m:r>
                            </m:sup>
                          </m:sSup>
                        </m:den>
                      </m:f>
                      <m:sSup>
                        <m:sSupPr>
                          <m:ctrlPr>
                            <a:rPr lang="es-CL" sz="2400" i="1">
                              <a:latin typeface="Cambria Math"/>
                            </a:rPr>
                          </m:ctrlPr>
                        </m:sSupPr>
                        <m:e>
                          <m:r>
                            <a:rPr lang="es-CL" sz="2400" i="1">
                              <a:latin typeface="Cambria Math"/>
                            </a:rPr>
                            <m:t>(</m:t>
                          </m:r>
                          <m:r>
                            <a:rPr lang="es-CL" sz="2400" i="1">
                              <a:latin typeface="Cambria Math"/>
                            </a:rPr>
                            <m:t>𝑍𝑚</m:t>
                          </m:r>
                          <m:r>
                            <a:rPr lang="es-CL" sz="2400" i="1">
                              <a:latin typeface="Cambria Math"/>
                            </a:rPr>
                            <m:t>𝛼</m:t>
                          </m:r>
                          <m:r>
                            <a:rPr lang="es-CL" sz="2400" i="1">
                              <a:latin typeface="Cambria Math"/>
                            </a:rPr>
                            <m:t>)</m:t>
                          </m:r>
                        </m:e>
                        <m:sup>
                          <m:r>
                            <a:rPr lang="es-CL" sz="2400" i="1">
                              <a:latin typeface="Cambria Math"/>
                            </a:rPr>
                            <m:t>3</m:t>
                          </m:r>
                        </m:sup>
                      </m:sSup>
                    </m:oMath>
                  </m:oMathPara>
                </a14:m>
                <a:endParaRPr lang="es-CL" sz="2400" dirty="0"/>
              </a:p>
              <a:p>
                <a:pPr algn="ctr"/>
                <a:endParaRPr lang="es-CL" sz="2400" dirty="0"/>
              </a:p>
            </p:txBody>
          </p:sp>
        </mc:Choice>
        <mc:Fallback xmlns="">
          <p:sp>
            <p:nvSpPr>
              <p:cNvPr id="6" name="5 CuadroTexto"/>
              <p:cNvSpPr txBox="1">
                <a:spLocks noRot="1" noChangeAspect="1" noMove="1" noResize="1" noEditPoints="1" noAdjustHandles="1" noChangeArrowheads="1" noChangeShapeType="1" noTextEdit="1"/>
              </p:cNvSpPr>
              <p:nvPr/>
            </p:nvSpPr>
            <p:spPr>
              <a:xfrm>
                <a:off x="251520" y="980728"/>
                <a:ext cx="8640960" cy="4436086"/>
              </a:xfrm>
              <a:prstGeom prst="rect">
                <a:avLst/>
              </a:prstGeom>
              <a:blipFill rotWithShape="1">
                <a:blip r:embed="rId2"/>
                <a:stretch>
                  <a:fillRect l="-987" t="-1099" r="-1834"/>
                </a:stretch>
              </a:blipFill>
            </p:spPr>
            <p:txBody>
              <a:bodyPr/>
              <a:lstStyle/>
              <a:p>
                <a:r>
                  <a:rPr lang="es-CL">
                    <a:noFill/>
                  </a:rPr>
                  <a:t> </a:t>
                </a:r>
              </a:p>
            </p:txBody>
          </p:sp>
        </mc:Fallback>
      </mc:AlternateContent>
    </p:spTree>
    <p:extLst>
      <p:ext uri="{BB962C8B-B14F-4D97-AF65-F5344CB8AC3E}">
        <p14:creationId xmlns:p14="http://schemas.microsoft.com/office/powerpoint/2010/main" val="2622267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4 CuadroTexto"/>
          <p:cNvSpPr txBox="1"/>
          <p:nvPr/>
        </p:nvSpPr>
        <p:spPr>
          <a:xfrm>
            <a:off x="0" y="0"/>
            <a:ext cx="9144000" cy="523220"/>
          </a:xfrm>
          <a:prstGeom prst="rect">
            <a:avLst/>
          </a:prstGeom>
          <a:noFill/>
        </p:spPr>
        <p:txBody>
          <a:bodyPr wrap="square" rtlCol="0">
            <a:spAutoFit/>
          </a:bodyPr>
          <a:lstStyle/>
          <a:p>
            <a:pPr algn="ctr"/>
            <a:r>
              <a:rPr lang="es-CL" sz="2800" dirty="0" smtClean="0">
                <a:solidFill>
                  <a:schemeClr val="bg1"/>
                </a:solidFill>
              </a:rPr>
              <a:t>El efecto </a:t>
            </a:r>
            <a:r>
              <a:rPr lang="es-CL" sz="2800" dirty="0" err="1" smtClean="0">
                <a:solidFill>
                  <a:schemeClr val="bg1"/>
                </a:solidFill>
              </a:rPr>
              <a:t>Lamb</a:t>
            </a:r>
            <a:endParaRPr lang="es-CL" sz="2800" dirty="0">
              <a:solidFill>
                <a:schemeClr val="bg1"/>
              </a:solidFill>
            </a:endParaRPr>
          </a:p>
        </p:txBody>
      </p:sp>
      <mc:AlternateContent xmlns:mc="http://schemas.openxmlformats.org/markup-compatibility/2006" xmlns:a14="http://schemas.microsoft.com/office/drawing/2010/main">
        <mc:Choice Requires="a14">
          <p:sp>
            <p:nvSpPr>
              <p:cNvPr id="6" name="5 CuadroTexto"/>
              <p:cNvSpPr txBox="1"/>
              <p:nvPr/>
            </p:nvSpPr>
            <p:spPr>
              <a:xfrm>
                <a:off x="251520" y="908720"/>
                <a:ext cx="8640960" cy="5425011"/>
              </a:xfrm>
              <a:prstGeom prst="rect">
                <a:avLst/>
              </a:prstGeom>
              <a:noFill/>
            </p:spPr>
            <p:txBody>
              <a:bodyPr wrap="square" rtlCol="0">
                <a:spAutoFit/>
              </a:bodyPr>
              <a:lstStyle/>
              <a:p>
                <a:pPr algn="ctr"/>
                <a:r>
                  <a:rPr lang="es-CL" sz="2400" dirty="0" smtClean="0"/>
                  <a:t>Poniendo todo junto, llegamos a:</a:t>
                </a:r>
              </a:p>
              <a:p>
                <a:pPr algn="ctr"/>
                <a:endParaRPr lang="es-CL" sz="2400" dirty="0"/>
              </a:p>
              <a:p>
                <a:pPr algn="ctr"/>
                <a14:m>
                  <m:oMathPara xmlns:m="http://schemas.openxmlformats.org/officeDocument/2006/math">
                    <m:oMathParaPr>
                      <m:jc m:val="centerGroup"/>
                    </m:oMathParaPr>
                    <m:oMath xmlns:m="http://schemas.openxmlformats.org/officeDocument/2006/math">
                      <m:sSup>
                        <m:sSupPr>
                          <m:ctrlPr>
                            <a:rPr lang="es-CL" sz="2400" i="1">
                              <a:latin typeface="Cambria Math"/>
                            </a:rPr>
                          </m:ctrlPr>
                        </m:sSupPr>
                        <m:e>
                          <m:sSub>
                            <m:sSubPr>
                              <m:ctrlPr>
                                <a:rPr lang="es-CL" sz="2400" i="1">
                                  <a:latin typeface="Cambria Math"/>
                                </a:rPr>
                              </m:ctrlPr>
                            </m:sSubPr>
                            <m:e>
                              <m:r>
                                <a:rPr lang="es-CL" sz="2400" i="1">
                                  <a:latin typeface="Cambria Math"/>
                                </a:rPr>
                                <m:t>𝛿</m:t>
                              </m:r>
                              <m:r>
                                <a:rPr lang="es-CL" sz="2400" i="1">
                                  <a:latin typeface="Cambria Math"/>
                                </a:rPr>
                                <m:t>𝐸</m:t>
                              </m:r>
                            </m:e>
                            <m:sub>
                              <m:r>
                                <a:rPr lang="es-CL" sz="2400" i="1">
                                  <a:latin typeface="Cambria Math"/>
                                </a:rPr>
                                <m:t>𝑛𝑙𝑗</m:t>
                              </m:r>
                            </m:sub>
                          </m:sSub>
                        </m:e>
                        <m:sup>
                          <m:r>
                            <a:rPr lang="es-CL" sz="2400" i="1">
                              <a:latin typeface="Cambria Math"/>
                            </a:rPr>
                            <m:t>2</m:t>
                          </m:r>
                        </m:sup>
                      </m:sSup>
                      <m:r>
                        <a:rPr lang="es-CL" sz="2400" i="1">
                          <a:latin typeface="Cambria Math"/>
                        </a:rPr>
                        <m:t>=</m:t>
                      </m:r>
                      <m:f>
                        <m:fPr>
                          <m:ctrlPr>
                            <a:rPr lang="es-CL" sz="2400" i="1">
                              <a:latin typeface="Cambria Math"/>
                            </a:rPr>
                          </m:ctrlPr>
                        </m:fPr>
                        <m:num>
                          <m:r>
                            <a:rPr lang="es-CL" sz="2400" i="1">
                              <a:latin typeface="Cambria Math"/>
                            </a:rPr>
                            <m:t>𝛼</m:t>
                          </m:r>
                          <m:sSup>
                            <m:sSupPr>
                              <m:ctrlPr>
                                <a:rPr lang="es-CL" sz="2400" i="1">
                                  <a:latin typeface="Cambria Math"/>
                                </a:rPr>
                              </m:ctrlPr>
                            </m:sSupPr>
                            <m:e>
                              <m:r>
                                <a:rPr lang="es-CL" sz="2400" i="1">
                                  <a:latin typeface="Cambria Math"/>
                                </a:rPr>
                                <m:t>(</m:t>
                              </m:r>
                              <m:r>
                                <a:rPr lang="es-CL" sz="2400" i="1">
                                  <a:latin typeface="Cambria Math"/>
                                </a:rPr>
                                <m:t>𝑍</m:t>
                              </m:r>
                              <m:r>
                                <a:rPr lang="es-CL" sz="2400" i="1">
                                  <a:latin typeface="Cambria Math"/>
                                </a:rPr>
                                <m:t>𝛼</m:t>
                              </m:r>
                              <m:r>
                                <a:rPr lang="es-CL" sz="2400" i="1">
                                  <a:latin typeface="Cambria Math"/>
                                </a:rPr>
                                <m:t>)</m:t>
                              </m:r>
                            </m:e>
                            <m:sup>
                              <m:r>
                                <a:rPr lang="es-CL" sz="2400" i="1">
                                  <a:latin typeface="Cambria Math"/>
                                </a:rPr>
                                <m:t>4</m:t>
                              </m:r>
                            </m:sup>
                          </m:sSup>
                        </m:num>
                        <m:den>
                          <m:r>
                            <a:rPr lang="es-CL" sz="2400" i="1">
                              <a:latin typeface="Cambria Math"/>
                            </a:rPr>
                            <m:t>2</m:t>
                          </m:r>
                          <m:r>
                            <a:rPr lang="es-CL" sz="2400" i="1">
                              <a:latin typeface="Cambria Math"/>
                            </a:rPr>
                            <m:t>𝜋</m:t>
                          </m:r>
                          <m:sSup>
                            <m:sSupPr>
                              <m:ctrlPr>
                                <a:rPr lang="es-CL" sz="2400" i="1">
                                  <a:latin typeface="Cambria Math"/>
                                </a:rPr>
                              </m:ctrlPr>
                            </m:sSupPr>
                            <m:e>
                              <m:r>
                                <a:rPr lang="es-CL" sz="2400" i="1">
                                  <a:latin typeface="Cambria Math"/>
                                </a:rPr>
                                <m:t>𝑛</m:t>
                              </m:r>
                            </m:e>
                            <m:sup>
                              <m:r>
                                <a:rPr lang="es-CL" sz="2400" i="1">
                                  <a:latin typeface="Cambria Math"/>
                                </a:rPr>
                                <m:t>3</m:t>
                              </m:r>
                            </m:sup>
                          </m:sSup>
                        </m:den>
                      </m:f>
                      <m:r>
                        <a:rPr lang="es-CL" sz="2400" i="1">
                          <a:latin typeface="Cambria Math"/>
                        </a:rPr>
                        <m:t>𝑚</m:t>
                      </m:r>
                      <m:f>
                        <m:fPr>
                          <m:ctrlPr>
                            <a:rPr lang="es-CL" sz="2400" i="1">
                              <a:latin typeface="Cambria Math"/>
                            </a:rPr>
                          </m:ctrlPr>
                        </m:fPr>
                        <m:num>
                          <m:r>
                            <a:rPr lang="es-CL" sz="2400" i="1">
                              <a:latin typeface="Cambria Math"/>
                            </a:rPr>
                            <m:t>1</m:t>
                          </m:r>
                        </m:num>
                        <m:den>
                          <m:r>
                            <a:rPr lang="es-CL" sz="2400" i="1">
                              <a:latin typeface="Cambria Math"/>
                            </a:rPr>
                            <m:t>2</m:t>
                          </m:r>
                          <m:r>
                            <a:rPr lang="es-CL" sz="2400" i="1">
                              <a:latin typeface="Cambria Math"/>
                            </a:rPr>
                            <m:t>𝑙</m:t>
                          </m:r>
                          <m:r>
                            <a:rPr lang="es-CL" sz="2400" i="1">
                              <a:latin typeface="Cambria Math"/>
                            </a:rPr>
                            <m:t>+1</m:t>
                          </m:r>
                        </m:den>
                      </m:f>
                      <m:sSub>
                        <m:sSubPr>
                          <m:ctrlPr>
                            <a:rPr lang="es-CL" sz="2400" i="1">
                              <a:latin typeface="Cambria Math"/>
                            </a:rPr>
                          </m:ctrlPr>
                        </m:sSubPr>
                        <m:e>
                          <m:r>
                            <a:rPr lang="es-CL" sz="2400" i="1">
                              <a:latin typeface="Cambria Math"/>
                            </a:rPr>
                            <m:t>𝐶</m:t>
                          </m:r>
                        </m:e>
                        <m:sub>
                          <m:r>
                            <a:rPr lang="es-CL" sz="2400" i="1">
                              <a:latin typeface="Cambria Math"/>
                            </a:rPr>
                            <m:t>𝑗𝑙</m:t>
                          </m:r>
                        </m:sub>
                      </m:sSub>
                    </m:oMath>
                  </m:oMathPara>
                </a14:m>
                <a:endParaRPr lang="es-CL" sz="2400" dirty="0"/>
              </a:p>
              <a:p>
                <a:pPr algn="ctr"/>
                <a:endParaRPr lang="es-CL" sz="2400" dirty="0" smtClean="0"/>
              </a:p>
              <a:p>
                <a:pPr algn="ctr"/>
                <a:endParaRPr lang="es-CL" sz="2400" dirty="0"/>
              </a:p>
              <a:p>
                <a:pPr algn="ctr"/>
                <a14:m>
                  <m:oMathPara xmlns:m="http://schemas.openxmlformats.org/officeDocument/2006/math">
                    <m:oMathParaPr>
                      <m:jc m:val="centerGroup"/>
                    </m:oMathParaPr>
                    <m:oMath xmlns:m="http://schemas.openxmlformats.org/officeDocument/2006/math">
                      <m:sSub>
                        <m:sSubPr>
                          <m:ctrlPr>
                            <a:rPr lang="es-CL" sz="2400" i="1">
                              <a:latin typeface="Cambria Math"/>
                            </a:rPr>
                          </m:ctrlPr>
                        </m:sSubPr>
                        <m:e>
                          <m:r>
                            <a:rPr lang="es-CL" sz="2400" i="1">
                              <a:latin typeface="Cambria Math"/>
                            </a:rPr>
                            <m:t>𝐶</m:t>
                          </m:r>
                        </m:e>
                        <m:sub>
                          <m:r>
                            <a:rPr lang="es-CL" sz="2400" i="1">
                              <a:latin typeface="Cambria Math"/>
                            </a:rPr>
                            <m:t>𝑗𝑙</m:t>
                          </m:r>
                        </m:sub>
                      </m:sSub>
                      <m:r>
                        <a:rPr lang="es-CL" sz="2400" i="1">
                          <a:latin typeface="Cambria Math"/>
                        </a:rPr>
                        <m:t>=</m:t>
                      </m:r>
                      <m:sSub>
                        <m:sSubPr>
                          <m:ctrlPr>
                            <a:rPr lang="es-CL" sz="2400" i="1">
                              <a:latin typeface="Cambria Math"/>
                            </a:rPr>
                          </m:ctrlPr>
                        </m:sSubPr>
                        <m:e>
                          <m:r>
                            <a:rPr lang="es-CL" sz="2400" i="1">
                              <a:latin typeface="Cambria Math"/>
                            </a:rPr>
                            <m:t>𝛿</m:t>
                          </m:r>
                        </m:e>
                        <m:sub>
                          <m:r>
                            <a:rPr lang="es-CL" sz="2400" i="1">
                              <a:latin typeface="Cambria Math"/>
                            </a:rPr>
                            <m:t>𝑙</m:t>
                          </m:r>
                          <m:r>
                            <a:rPr lang="es-CL" sz="2400" i="1">
                              <a:latin typeface="Cambria Math"/>
                            </a:rPr>
                            <m:t>0</m:t>
                          </m:r>
                        </m:sub>
                      </m:sSub>
                      <m:r>
                        <a:rPr lang="es-CL" sz="2400" i="1">
                          <a:latin typeface="Cambria Math"/>
                        </a:rPr>
                        <m:t>+(1−</m:t>
                      </m:r>
                      <m:sSub>
                        <m:sSubPr>
                          <m:ctrlPr>
                            <a:rPr lang="es-CL" sz="2400" i="1">
                              <a:latin typeface="Cambria Math"/>
                            </a:rPr>
                          </m:ctrlPr>
                        </m:sSubPr>
                        <m:e>
                          <m:r>
                            <a:rPr lang="es-CL" sz="2400" i="1">
                              <a:latin typeface="Cambria Math"/>
                            </a:rPr>
                            <m:t>𝛿</m:t>
                          </m:r>
                        </m:e>
                        <m:sub>
                          <m:r>
                            <a:rPr lang="es-CL" sz="2400" i="1">
                              <a:latin typeface="Cambria Math"/>
                            </a:rPr>
                            <m:t>𝑙</m:t>
                          </m:r>
                          <m:r>
                            <a:rPr lang="es-CL" sz="2400" i="1">
                              <a:latin typeface="Cambria Math"/>
                            </a:rPr>
                            <m:t>0</m:t>
                          </m:r>
                        </m:sub>
                      </m:sSub>
                      <m:r>
                        <a:rPr lang="es-CL" sz="2400" i="1">
                          <a:latin typeface="Cambria Math"/>
                        </a:rPr>
                        <m:t>)</m:t>
                      </m:r>
                      <m:f>
                        <m:fPr>
                          <m:ctrlPr>
                            <a:rPr lang="es-CL" sz="2400" i="1">
                              <a:latin typeface="Cambria Math"/>
                            </a:rPr>
                          </m:ctrlPr>
                        </m:fPr>
                        <m:num>
                          <m:r>
                            <a:rPr lang="es-CL" sz="2400" i="1">
                              <a:latin typeface="Cambria Math"/>
                            </a:rPr>
                            <m:t>𝑗</m:t>
                          </m:r>
                          <m:d>
                            <m:dPr>
                              <m:ctrlPr>
                                <a:rPr lang="es-CL" sz="2400" i="1">
                                  <a:latin typeface="Cambria Math"/>
                                </a:rPr>
                              </m:ctrlPr>
                            </m:dPr>
                            <m:e>
                              <m:r>
                                <a:rPr lang="es-CL" sz="2400" i="1">
                                  <a:latin typeface="Cambria Math"/>
                                </a:rPr>
                                <m:t>𝑗</m:t>
                              </m:r>
                              <m:r>
                                <a:rPr lang="es-CL" sz="2400" i="1">
                                  <a:latin typeface="Cambria Math"/>
                                </a:rPr>
                                <m:t>+1</m:t>
                              </m:r>
                            </m:e>
                          </m:d>
                          <m:r>
                            <a:rPr lang="es-CL" sz="2400" i="1">
                              <a:latin typeface="Cambria Math"/>
                            </a:rPr>
                            <m:t>−</m:t>
                          </m:r>
                          <m:r>
                            <a:rPr lang="es-CL" sz="2400" i="1">
                              <a:latin typeface="Cambria Math"/>
                            </a:rPr>
                            <m:t>𝑙</m:t>
                          </m:r>
                          <m:d>
                            <m:dPr>
                              <m:ctrlPr>
                                <a:rPr lang="es-CL" sz="2400" i="1">
                                  <a:latin typeface="Cambria Math"/>
                                </a:rPr>
                              </m:ctrlPr>
                            </m:dPr>
                            <m:e>
                              <m:r>
                                <a:rPr lang="es-CL" sz="2400" i="1">
                                  <a:latin typeface="Cambria Math"/>
                                </a:rPr>
                                <m:t>𝑙</m:t>
                              </m:r>
                              <m:r>
                                <a:rPr lang="es-CL" sz="2400" i="1">
                                  <a:latin typeface="Cambria Math"/>
                                </a:rPr>
                                <m:t>+1</m:t>
                              </m:r>
                            </m:e>
                          </m:d>
                          <m:r>
                            <a:rPr lang="es-CL" sz="2400" i="1">
                              <a:latin typeface="Cambria Math"/>
                            </a:rPr>
                            <m:t>−</m:t>
                          </m:r>
                          <m:f>
                            <m:fPr>
                              <m:type m:val="skw"/>
                              <m:ctrlPr>
                                <a:rPr lang="es-CL" sz="2400" i="1">
                                  <a:latin typeface="Cambria Math"/>
                                </a:rPr>
                              </m:ctrlPr>
                            </m:fPr>
                            <m:num>
                              <m:r>
                                <a:rPr lang="es-CL" sz="2400" i="1">
                                  <a:latin typeface="Cambria Math"/>
                                </a:rPr>
                                <m:t>3</m:t>
                              </m:r>
                            </m:num>
                            <m:den>
                              <m:r>
                                <a:rPr lang="es-CL" sz="2400" i="1">
                                  <a:latin typeface="Cambria Math"/>
                                </a:rPr>
                                <m:t>4</m:t>
                              </m:r>
                            </m:den>
                          </m:f>
                        </m:num>
                        <m:den>
                          <m:r>
                            <a:rPr lang="es-CL" sz="2400" i="1">
                              <a:latin typeface="Cambria Math"/>
                            </a:rPr>
                            <m:t>𝑙</m:t>
                          </m:r>
                          <m:d>
                            <m:dPr>
                              <m:ctrlPr>
                                <a:rPr lang="es-CL" sz="2400" i="1">
                                  <a:latin typeface="Cambria Math"/>
                                </a:rPr>
                              </m:ctrlPr>
                            </m:dPr>
                            <m:e>
                              <m:r>
                                <a:rPr lang="es-CL" sz="2400" i="1">
                                  <a:latin typeface="Cambria Math"/>
                                </a:rPr>
                                <m:t>𝑙</m:t>
                              </m:r>
                              <m:r>
                                <a:rPr lang="es-CL" sz="2400" i="1">
                                  <a:latin typeface="Cambria Math"/>
                                </a:rPr>
                                <m:t>+1</m:t>
                              </m:r>
                            </m:e>
                          </m:d>
                        </m:den>
                      </m:f>
                    </m:oMath>
                  </m:oMathPara>
                </a14:m>
                <a:endParaRPr lang="es-CL" sz="2400" dirty="0" smtClean="0"/>
              </a:p>
              <a:p>
                <a:pPr algn="ctr"/>
                <a:endParaRPr lang="es-CL" sz="2400" dirty="0"/>
              </a:p>
              <a:p>
                <a:pPr algn="ctr"/>
                <a14:m>
                  <m:oMathPara xmlns:m="http://schemas.openxmlformats.org/officeDocument/2006/math">
                    <m:oMathParaPr>
                      <m:jc m:val="centerGroup"/>
                    </m:oMathParaPr>
                    <m:oMath xmlns:m="http://schemas.openxmlformats.org/officeDocument/2006/math">
                      <m:r>
                        <a:rPr lang="es-CL" sz="2400" i="1">
                          <a:latin typeface="Cambria Math"/>
                        </a:rPr>
                        <m:t>=</m:t>
                      </m:r>
                      <m:d>
                        <m:dPr>
                          <m:begChr m:val="{"/>
                          <m:endChr m:val=""/>
                          <m:ctrlPr>
                            <a:rPr lang="es-CL" sz="2400" i="1">
                              <a:latin typeface="Cambria Math"/>
                            </a:rPr>
                          </m:ctrlPr>
                        </m:dPr>
                        <m:e>
                          <m:eqArr>
                            <m:eqArrPr>
                              <m:ctrlPr>
                                <a:rPr lang="es-CL" sz="2400" i="1">
                                  <a:latin typeface="Cambria Math"/>
                                </a:rPr>
                              </m:ctrlPr>
                            </m:eqArrPr>
                            <m:e>
                              <m:f>
                                <m:fPr>
                                  <m:ctrlPr>
                                    <a:rPr lang="es-CL" sz="2400" i="1">
                                      <a:latin typeface="Cambria Math"/>
                                    </a:rPr>
                                  </m:ctrlPr>
                                </m:fPr>
                                <m:num>
                                  <m:r>
                                    <a:rPr lang="es-CL" sz="2400" i="1">
                                      <a:latin typeface="Cambria Math"/>
                                    </a:rPr>
                                    <m:t>1</m:t>
                                  </m:r>
                                </m:num>
                                <m:den>
                                  <m:r>
                                    <a:rPr lang="es-CL" sz="2400" i="1">
                                      <a:latin typeface="Cambria Math"/>
                                    </a:rPr>
                                    <m:t>𝑙</m:t>
                                  </m:r>
                                  <m:r>
                                    <a:rPr lang="es-CL" sz="2400" i="1">
                                      <a:latin typeface="Cambria Math"/>
                                    </a:rPr>
                                    <m:t>+1</m:t>
                                  </m:r>
                                </m:den>
                              </m:f>
                              <m:r>
                                <a:rPr lang="es-CL" sz="2400" i="1">
                                  <a:latin typeface="Cambria Math"/>
                                </a:rPr>
                                <m:t> </m:t>
                              </m:r>
                              <m:r>
                                <a:rPr lang="es-CL" sz="2400" i="1">
                                  <a:latin typeface="Cambria Math"/>
                                </a:rPr>
                                <m:t>𝑠𝑖</m:t>
                              </m:r>
                              <m:r>
                                <a:rPr lang="es-CL" sz="2400" i="1">
                                  <a:latin typeface="Cambria Math"/>
                                </a:rPr>
                                <m:t> </m:t>
                              </m:r>
                              <m:r>
                                <a:rPr lang="es-CL" sz="2400" i="1">
                                  <a:latin typeface="Cambria Math"/>
                                </a:rPr>
                                <m:t>𝑗</m:t>
                              </m:r>
                              <m:r>
                                <a:rPr lang="es-CL" sz="2400" i="1">
                                  <a:latin typeface="Cambria Math"/>
                                </a:rPr>
                                <m:t>=</m:t>
                              </m:r>
                              <m:r>
                                <a:rPr lang="es-CL" sz="2400" i="1">
                                  <a:latin typeface="Cambria Math"/>
                                </a:rPr>
                                <m:t>𝑙</m:t>
                              </m:r>
                              <m:r>
                                <a:rPr lang="es-CL" sz="2400" i="1">
                                  <a:latin typeface="Cambria Math"/>
                                </a:rPr>
                                <m:t>+</m:t>
                              </m:r>
                              <m:f>
                                <m:fPr>
                                  <m:ctrlPr>
                                    <a:rPr lang="es-CL" sz="2400" i="1">
                                      <a:latin typeface="Cambria Math"/>
                                    </a:rPr>
                                  </m:ctrlPr>
                                </m:fPr>
                                <m:num>
                                  <m:r>
                                    <a:rPr lang="es-CL" sz="2400" i="1">
                                      <a:latin typeface="Cambria Math"/>
                                    </a:rPr>
                                    <m:t>1</m:t>
                                  </m:r>
                                </m:num>
                                <m:den>
                                  <m:r>
                                    <a:rPr lang="es-CL" sz="2400" i="1">
                                      <a:latin typeface="Cambria Math"/>
                                    </a:rPr>
                                    <m:t>2</m:t>
                                  </m:r>
                                </m:den>
                              </m:f>
                            </m:e>
                            <m:e>
                              <m:r>
                                <a:rPr lang="es-CL" sz="2400" i="1">
                                  <a:latin typeface="Cambria Math"/>
                                </a:rPr>
                                <m:t>−</m:t>
                              </m:r>
                              <m:f>
                                <m:fPr>
                                  <m:ctrlPr>
                                    <a:rPr lang="es-CL" sz="2400" i="1">
                                      <a:latin typeface="Cambria Math"/>
                                    </a:rPr>
                                  </m:ctrlPr>
                                </m:fPr>
                                <m:num>
                                  <m:r>
                                    <a:rPr lang="es-CL" sz="2400" i="1">
                                      <a:latin typeface="Cambria Math"/>
                                    </a:rPr>
                                    <m:t>1</m:t>
                                  </m:r>
                                </m:num>
                                <m:den>
                                  <m:r>
                                    <a:rPr lang="es-CL" sz="2400" i="1">
                                      <a:latin typeface="Cambria Math"/>
                                    </a:rPr>
                                    <m:t>𝑙</m:t>
                                  </m:r>
                                </m:den>
                              </m:f>
                              <m:r>
                                <a:rPr lang="es-CL" sz="2400" i="1">
                                  <a:latin typeface="Cambria Math"/>
                                </a:rPr>
                                <m:t>   </m:t>
                              </m:r>
                              <m:r>
                                <a:rPr lang="es-CL" sz="2400" i="1">
                                  <a:latin typeface="Cambria Math"/>
                                </a:rPr>
                                <m:t>𝑠𝑖</m:t>
                              </m:r>
                              <m:r>
                                <a:rPr lang="es-CL" sz="2400" i="1">
                                  <a:latin typeface="Cambria Math"/>
                                </a:rPr>
                                <m:t> </m:t>
                              </m:r>
                              <m:r>
                                <a:rPr lang="es-CL" sz="2400" i="1">
                                  <a:latin typeface="Cambria Math"/>
                                </a:rPr>
                                <m:t>𝑗</m:t>
                              </m:r>
                              <m:r>
                                <a:rPr lang="es-CL" sz="2400" i="1">
                                  <a:latin typeface="Cambria Math"/>
                                </a:rPr>
                                <m:t>=</m:t>
                              </m:r>
                              <m:r>
                                <a:rPr lang="es-CL" sz="2400" i="1">
                                  <a:latin typeface="Cambria Math"/>
                                </a:rPr>
                                <m:t>𝑙</m:t>
                              </m:r>
                              <m:r>
                                <a:rPr lang="es-CL" sz="2400" i="1">
                                  <a:latin typeface="Cambria Math"/>
                                </a:rPr>
                                <m:t>− </m:t>
                              </m:r>
                              <m:f>
                                <m:fPr>
                                  <m:ctrlPr>
                                    <a:rPr lang="es-CL" sz="2400" i="1">
                                      <a:latin typeface="Cambria Math"/>
                                    </a:rPr>
                                  </m:ctrlPr>
                                </m:fPr>
                                <m:num>
                                  <m:r>
                                    <a:rPr lang="es-CL" sz="2400" i="1">
                                      <a:latin typeface="Cambria Math"/>
                                    </a:rPr>
                                    <m:t>1</m:t>
                                  </m:r>
                                </m:num>
                                <m:den>
                                  <m:r>
                                    <a:rPr lang="es-CL" sz="2400" i="1">
                                      <a:latin typeface="Cambria Math"/>
                                    </a:rPr>
                                    <m:t>2</m:t>
                                  </m:r>
                                </m:den>
                              </m:f>
                              <m:r>
                                <a:rPr lang="es-CL" sz="2400" i="1">
                                  <a:latin typeface="Cambria Math"/>
                                </a:rPr>
                                <m:t> ,</m:t>
                              </m:r>
                              <m:r>
                                <a:rPr lang="es-CL" sz="2400" i="1">
                                  <a:latin typeface="Cambria Math"/>
                                </a:rPr>
                                <m:t>𝑙</m:t>
                              </m:r>
                              <m:r>
                                <a:rPr lang="es-CL" sz="2400" i="1">
                                  <a:latin typeface="Cambria Math"/>
                                </a:rPr>
                                <m:t>≥1                       </m:t>
                              </m:r>
                            </m:e>
                          </m:eqArr>
                        </m:e>
                      </m:d>
                    </m:oMath>
                  </m:oMathPara>
                </a14:m>
                <a:endParaRPr lang="es-CL" sz="2400" dirty="0"/>
              </a:p>
              <a:p>
                <a:pPr algn="ctr"/>
                <a:endParaRPr lang="es-CL" sz="2400" dirty="0"/>
              </a:p>
            </p:txBody>
          </p:sp>
        </mc:Choice>
        <mc:Fallback xmlns="">
          <p:sp>
            <p:nvSpPr>
              <p:cNvPr id="6" name="5 CuadroTexto"/>
              <p:cNvSpPr txBox="1">
                <a:spLocks noRot="1" noChangeAspect="1" noMove="1" noResize="1" noEditPoints="1" noAdjustHandles="1" noChangeArrowheads="1" noChangeShapeType="1" noTextEdit="1"/>
              </p:cNvSpPr>
              <p:nvPr/>
            </p:nvSpPr>
            <p:spPr>
              <a:xfrm>
                <a:off x="251520" y="908720"/>
                <a:ext cx="8640960" cy="5425011"/>
              </a:xfrm>
              <a:prstGeom prst="rect">
                <a:avLst/>
              </a:prstGeom>
              <a:blipFill rotWithShape="1">
                <a:blip r:embed="rId2"/>
                <a:stretch>
                  <a:fillRect t="-899"/>
                </a:stretch>
              </a:blipFill>
            </p:spPr>
            <p:txBody>
              <a:bodyPr/>
              <a:lstStyle/>
              <a:p>
                <a:r>
                  <a:rPr lang="es-CL">
                    <a:noFill/>
                  </a:rPr>
                  <a:t> </a:t>
                </a:r>
              </a:p>
            </p:txBody>
          </p:sp>
        </mc:Fallback>
      </mc:AlternateContent>
    </p:spTree>
    <p:extLst>
      <p:ext uri="{BB962C8B-B14F-4D97-AF65-F5344CB8AC3E}">
        <p14:creationId xmlns:p14="http://schemas.microsoft.com/office/powerpoint/2010/main" val="3145795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4 CuadroTexto"/>
          <p:cNvSpPr txBox="1"/>
          <p:nvPr/>
        </p:nvSpPr>
        <p:spPr>
          <a:xfrm>
            <a:off x="0" y="0"/>
            <a:ext cx="9144000" cy="523220"/>
          </a:xfrm>
          <a:prstGeom prst="rect">
            <a:avLst/>
          </a:prstGeom>
          <a:noFill/>
        </p:spPr>
        <p:txBody>
          <a:bodyPr wrap="square" rtlCol="0">
            <a:spAutoFit/>
          </a:bodyPr>
          <a:lstStyle/>
          <a:p>
            <a:pPr algn="ctr"/>
            <a:r>
              <a:rPr lang="es-CL" sz="2800" dirty="0" smtClean="0">
                <a:solidFill>
                  <a:schemeClr val="bg1"/>
                </a:solidFill>
              </a:rPr>
              <a:t>El efecto </a:t>
            </a:r>
            <a:r>
              <a:rPr lang="es-CL" sz="2800" dirty="0" err="1" smtClean="0">
                <a:solidFill>
                  <a:schemeClr val="bg1"/>
                </a:solidFill>
              </a:rPr>
              <a:t>Lamb</a:t>
            </a:r>
            <a:endParaRPr lang="es-CL" sz="2800" dirty="0">
              <a:solidFill>
                <a:schemeClr val="bg1"/>
              </a:solidFill>
            </a:endParaRPr>
          </a:p>
        </p:txBody>
      </p:sp>
      <mc:AlternateContent xmlns:mc="http://schemas.openxmlformats.org/markup-compatibility/2006" xmlns:a14="http://schemas.microsoft.com/office/drawing/2010/main">
        <mc:Choice Requires="a14">
          <p:sp>
            <p:nvSpPr>
              <p:cNvPr id="6" name="5 CuadroTexto"/>
              <p:cNvSpPr txBox="1"/>
              <p:nvPr/>
            </p:nvSpPr>
            <p:spPr>
              <a:xfrm>
                <a:off x="251520" y="980728"/>
                <a:ext cx="8640960" cy="5306646"/>
              </a:xfrm>
              <a:prstGeom prst="rect">
                <a:avLst/>
              </a:prstGeom>
              <a:noFill/>
            </p:spPr>
            <p:txBody>
              <a:bodyPr wrap="square" rtlCol="0">
                <a:spAutoFit/>
              </a:bodyPr>
              <a:lstStyle/>
              <a:p>
                <a:r>
                  <a:rPr lang="es-CL" sz="2400" dirty="0" smtClean="0"/>
                  <a:t>Para los estados s, el cálculo de </a:t>
                </a:r>
                <a14:m>
                  <m:oMath xmlns:m="http://schemas.openxmlformats.org/officeDocument/2006/math">
                    <m:r>
                      <a:rPr lang="es-CL" sz="2400" i="1">
                        <a:latin typeface="Cambria Math"/>
                      </a:rPr>
                      <m:t>𝛿</m:t>
                    </m:r>
                    <m:r>
                      <a:rPr lang="es-CL" sz="2400" i="1">
                        <a:latin typeface="Cambria Math"/>
                      </a:rPr>
                      <m:t>𝐸</m:t>
                    </m:r>
                  </m:oMath>
                </a14:m>
                <a:r>
                  <a:rPr lang="es-CL" sz="2400" dirty="0" smtClean="0"/>
                  <a:t> diverge cuando </a:t>
                </a:r>
                <a14:m>
                  <m:oMath xmlns:m="http://schemas.openxmlformats.org/officeDocument/2006/math">
                    <m:r>
                      <a:rPr lang="es-CL" sz="2400" i="1">
                        <a:latin typeface="Cambria Math"/>
                      </a:rPr>
                      <m:t>𝜇</m:t>
                    </m:r>
                  </m:oMath>
                </a14:m>
                <a:r>
                  <a:rPr lang="es-CL" sz="2400" dirty="0" smtClean="0"/>
                  <a:t> tiende a cero. Un </a:t>
                </a:r>
                <a:r>
                  <a:rPr lang="es-CL" sz="2400" dirty="0" err="1" smtClean="0"/>
                  <a:t>cutoff</a:t>
                </a:r>
                <a:r>
                  <a:rPr lang="es-CL" sz="2400" dirty="0" smtClean="0"/>
                  <a:t> infrarrojo efectivo era esperado del orden del radio de Bohr. El error pudo deberse al uso de la interacción efectiva para longitudes de onda arbitrariamente grandes. Para longitudes de onda del orden o mayores que el radio de Bohr, la corrección </a:t>
                </a:r>
                <a:r>
                  <a:rPr lang="es-CL" sz="2400" dirty="0" err="1" smtClean="0"/>
                  <a:t>radiativa</a:t>
                </a:r>
                <a:r>
                  <a:rPr lang="es-CL" sz="2400" dirty="0" smtClean="0"/>
                  <a:t> debe </a:t>
                </a:r>
                <a:r>
                  <a:rPr lang="es-CL" sz="2400" dirty="0" err="1" smtClean="0"/>
                  <a:t>toamr</a:t>
                </a:r>
                <a:r>
                  <a:rPr lang="es-CL" sz="2400" dirty="0" smtClean="0"/>
                  <a:t> en cuenta la interacción de Coulomb.</a:t>
                </a:r>
              </a:p>
              <a:p>
                <a:endParaRPr lang="es-CL" sz="2400" dirty="0"/>
              </a:p>
              <a:p>
                <a:r>
                  <a:rPr lang="es-CL" sz="2400" dirty="0" smtClean="0"/>
                  <a:t>Introduzcamos un </a:t>
                </a:r>
                <a:r>
                  <a:rPr lang="es-CL" sz="2400" dirty="0" err="1" smtClean="0"/>
                  <a:t>cutoff</a:t>
                </a:r>
                <a:r>
                  <a:rPr lang="es-CL" sz="2400" dirty="0" smtClean="0"/>
                  <a:t> </a:t>
                </a:r>
                <a14:m>
                  <m:oMath xmlns:m="http://schemas.openxmlformats.org/officeDocument/2006/math">
                    <m:r>
                      <a:rPr lang="es-CL" sz="2400" i="1">
                        <a:latin typeface="Cambria Math"/>
                      </a:rPr>
                      <m:t>𝐾</m:t>
                    </m:r>
                  </m:oMath>
                </a14:m>
                <a:r>
                  <a:rPr lang="es-CL" sz="2400" dirty="0" smtClean="0"/>
                  <a:t> sobre el </a:t>
                </a:r>
                <a:r>
                  <a:rPr lang="es-CL" sz="2400" dirty="0" err="1" smtClean="0"/>
                  <a:t>tri-momentum</a:t>
                </a:r>
                <a:r>
                  <a:rPr lang="es-CL" sz="2400" dirty="0" smtClean="0"/>
                  <a:t> de los fotones virtuales tal que </a:t>
                </a:r>
                <a14:m>
                  <m:oMath xmlns:m="http://schemas.openxmlformats.org/officeDocument/2006/math">
                    <m:sSup>
                      <m:sSupPr>
                        <m:ctrlPr>
                          <a:rPr lang="es-CL" sz="2400" i="1">
                            <a:latin typeface="Cambria Math"/>
                          </a:rPr>
                        </m:ctrlPr>
                      </m:sSupPr>
                      <m:e>
                        <m:r>
                          <a:rPr lang="es-CL" sz="2400" i="1">
                            <a:latin typeface="Cambria Math"/>
                          </a:rPr>
                          <m:t>𝑚</m:t>
                        </m:r>
                        <m:r>
                          <a:rPr lang="es-CL" sz="2400" i="1">
                            <a:latin typeface="Cambria Math"/>
                          </a:rPr>
                          <m:t>(</m:t>
                        </m:r>
                        <m:r>
                          <a:rPr lang="es-CL" sz="2400" i="1">
                            <a:latin typeface="Cambria Math"/>
                          </a:rPr>
                          <m:t>𝑍</m:t>
                        </m:r>
                        <m:r>
                          <a:rPr lang="es-CL" sz="2400" i="1">
                            <a:latin typeface="Cambria Math"/>
                          </a:rPr>
                          <m:t>𝛼</m:t>
                        </m:r>
                        <m:r>
                          <a:rPr lang="es-CL" sz="2400" i="1">
                            <a:latin typeface="Cambria Math"/>
                          </a:rPr>
                          <m:t>)</m:t>
                        </m:r>
                      </m:e>
                      <m:sup>
                        <m:r>
                          <a:rPr lang="es-CL" sz="2400" i="1">
                            <a:latin typeface="Cambria Math"/>
                          </a:rPr>
                          <m:t>2</m:t>
                        </m:r>
                      </m:sup>
                    </m:sSup>
                    <m:r>
                      <a:rPr lang="es-CL" sz="2400" i="1">
                        <a:latin typeface="Cambria Math"/>
                      </a:rPr>
                      <m:t>≪</m:t>
                    </m:r>
                    <m:r>
                      <a:rPr lang="es-CL" sz="2400" i="1">
                        <a:latin typeface="Cambria Math"/>
                      </a:rPr>
                      <m:t>𝐾</m:t>
                    </m:r>
                    <m:r>
                      <a:rPr lang="es-CL" sz="2400" i="1">
                        <a:latin typeface="Cambria Math"/>
                      </a:rPr>
                      <m:t>≪</m:t>
                    </m:r>
                  </m:oMath>
                </a14:m>
                <a:r>
                  <a:rPr lang="es-CL" sz="2400" dirty="0"/>
                  <a:t> </a:t>
                </a:r>
                <a14:m>
                  <m:oMath xmlns:m="http://schemas.openxmlformats.org/officeDocument/2006/math">
                    <m:r>
                      <a:rPr lang="es-CL" sz="2400" i="1">
                        <a:latin typeface="Cambria Math"/>
                      </a:rPr>
                      <m:t>𝑚</m:t>
                    </m:r>
                  </m:oMath>
                </a14:m>
                <a:r>
                  <a:rPr lang="es-CL" sz="2400" dirty="0" smtClean="0"/>
                  <a:t> . Para </a:t>
                </a:r>
                <a14:m>
                  <m:oMath xmlns:m="http://schemas.openxmlformats.org/officeDocument/2006/math">
                    <m:r>
                      <a:rPr lang="es-CL" sz="2400" i="1">
                        <a:latin typeface="Cambria Math"/>
                      </a:rPr>
                      <m:t>𝑘</m:t>
                    </m:r>
                    <m:r>
                      <a:rPr lang="es-CL" sz="2400" i="1">
                        <a:latin typeface="Cambria Math"/>
                      </a:rPr>
                      <m:t>&lt;</m:t>
                    </m:r>
                    <m:r>
                      <a:rPr lang="es-CL" sz="2400" i="1">
                        <a:latin typeface="Cambria Math"/>
                      </a:rPr>
                      <m:t>𝐾</m:t>
                    </m:r>
                  </m:oMath>
                </a14:m>
                <a:r>
                  <a:rPr lang="es-CL" sz="2400" dirty="0" smtClean="0"/>
                  <a:t>, consideraremos a los electrones en el límite no relativista. Para </a:t>
                </a:r>
                <a14:m>
                  <m:oMath xmlns:m="http://schemas.openxmlformats.org/officeDocument/2006/math">
                    <m:r>
                      <a:rPr lang="es-CL" sz="2400" i="1">
                        <a:latin typeface="Cambria Math"/>
                      </a:rPr>
                      <m:t>𝑘</m:t>
                    </m:r>
                    <m:r>
                      <a:rPr lang="es-CL" sz="2400" i="1">
                        <a:latin typeface="Cambria Math"/>
                      </a:rPr>
                      <m:t>&gt;</m:t>
                    </m:r>
                    <m:r>
                      <a:rPr lang="es-CL" sz="2400" i="1">
                        <a:latin typeface="Cambria Math"/>
                      </a:rPr>
                      <m:t>𝐾</m:t>
                    </m:r>
                  </m:oMath>
                </a14:m>
                <a:r>
                  <a:rPr lang="es-CL" sz="2400" dirty="0" smtClean="0"/>
                  <a:t>, se despreciará los efectos del enlace y se usará los resultados previos, pero se necesita una relación entre </a:t>
                </a:r>
                <a14:m>
                  <m:oMath xmlns:m="http://schemas.openxmlformats.org/officeDocument/2006/math">
                    <m:r>
                      <a:rPr lang="es-CL" sz="2400" i="1">
                        <a:latin typeface="Cambria Math"/>
                      </a:rPr>
                      <m:t>𝑘</m:t>
                    </m:r>
                  </m:oMath>
                </a14:m>
                <a:r>
                  <a:rPr lang="es-CL" sz="2400" dirty="0" smtClean="0"/>
                  <a:t> y </a:t>
                </a:r>
                <a14:m>
                  <m:oMath xmlns:m="http://schemas.openxmlformats.org/officeDocument/2006/math">
                    <m:r>
                      <a:rPr lang="es-CL" sz="2400" i="1">
                        <a:latin typeface="Cambria Math"/>
                      </a:rPr>
                      <m:t>𝜇</m:t>
                    </m:r>
                  </m:oMath>
                </a14:m>
                <a:r>
                  <a:rPr lang="es-CL" sz="2400" dirty="0" smtClean="0"/>
                  <a:t>. Para hacerlo, comparemos el </a:t>
                </a:r>
                <a:r>
                  <a:rPr lang="es-CL" sz="2400" dirty="0" err="1" smtClean="0"/>
                  <a:t>soft</a:t>
                </a:r>
                <a:r>
                  <a:rPr lang="es-CL" sz="2400" dirty="0" smtClean="0"/>
                  <a:t> </a:t>
                </a:r>
                <a:r>
                  <a:rPr lang="es-CL" sz="2400" dirty="0" err="1" smtClean="0"/>
                  <a:t>bremsstrahlung</a:t>
                </a:r>
                <a:r>
                  <a:rPr lang="es-CL" sz="2400" dirty="0" smtClean="0"/>
                  <a:t>:</a:t>
                </a:r>
              </a:p>
              <a:p>
                <a:endParaRPr lang="es-CL" sz="2400" dirty="0"/>
              </a:p>
            </p:txBody>
          </p:sp>
        </mc:Choice>
        <mc:Fallback xmlns="">
          <p:sp>
            <p:nvSpPr>
              <p:cNvPr id="6" name="5 CuadroTexto"/>
              <p:cNvSpPr txBox="1">
                <a:spLocks noRot="1" noChangeAspect="1" noMove="1" noResize="1" noEditPoints="1" noAdjustHandles="1" noChangeArrowheads="1" noChangeShapeType="1" noTextEdit="1"/>
              </p:cNvSpPr>
              <p:nvPr/>
            </p:nvSpPr>
            <p:spPr>
              <a:xfrm>
                <a:off x="251520" y="980728"/>
                <a:ext cx="8640960" cy="5306646"/>
              </a:xfrm>
              <a:prstGeom prst="rect">
                <a:avLst/>
              </a:prstGeom>
              <a:blipFill rotWithShape="1">
                <a:blip r:embed="rId2"/>
                <a:stretch>
                  <a:fillRect l="-1058" t="-920" r="-423"/>
                </a:stretch>
              </a:blipFill>
            </p:spPr>
            <p:txBody>
              <a:bodyPr/>
              <a:lstStyle/>
              <a:p>
                <a:r>
                  <a:rPr lang="es-CL">
                    <a:noFill/>
                  </a:rPr>
                  <a:t> </a:t>
                </a:r>
              </a:p>
            </p:txBody>
          </p:sp>
        </mc:Fallback>
      </mc:AlternateContent>
    </p:spTree>
    <p:extLst>
      <p:ext uri="{BB962C8B-B14F-4D97-AF65-F5344CB8AC3E}">
        <p14:creationId xmlns:p14="http://schemas.microsoft.com/office/powerpoint/2010/main" val="1862421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4 CuadroTexto"/>
          <p:cNvSpPr txBox="1"/>
          <p:nvPr/>
        </p:nvSpPr>
        <p:spPr>
          <a:xfrm>
            <a:off x="0" y="0"/>
            <a:ext cx="9144000" cy="523220"/>
          </a:xfrm>
          <a:prstGeom prst="rect">
            <a:avLst/>
          </a:prstGeom>
          <a:noFill/>
        </p:spPr>
        <p:txBody>
          <a:bodyPr wrap="square" rtlCol="0">
            <a:spAutoFit/>
          </a:bodyPr>
          <a:lstStyle/>
          <a:p>
            <a:pPr algn="ctr"/>
            <a:r>
              <a:rPr lang="es-CL" sz="2800" dirty="0" smtClean="0">
                <a:solidFill>
                  <a:schemeClr val="bg1"/>
                </a:solidFill>
              </a:rPr>
              <a:t>El efecto </a:t>
            </a:r>
            <a:r>
              <a:rPr lang="es-CL" sz="2800" dirty="0" err="1" smtClean="0">
                <a:solidFill>
                  <a:schemeClr val="bg1"/>
                </a:solidFill>
              </a:rPr>
              <a:t>Lamb</a:t>
            </a:r>
            <a:endParaRPr lang="es-CL" sz="2800" dirty="0">
              <a:solidFill>
                <a:schemeClr val="bg1"/>
              </a:solidFill>
            </a:endParaRPr>
          </a:p>
        </p:txBody>
      </p:sp>
      <mc:AlternateContent xmlns:mc="http://schemas.openxmlformats.org/markup-compatibility/2006" xmlns:a14="http://schemas.microsoft.com/office/drawing/2010/main">
        <mc:Choice Requires="a14">
          <p:sp>
            <p:nvSpPr>
              <p:cNvPr id="6" name="5 CuadroTexto"/>
              <p:cNvSpPr txBox="1"/>
              <p:nvPr/>
            </p:nvSpPr>
            <p:spPr>
              <a:xfrm>
                <a:off x="251520" y="908720"/>
                <a:ext cx="8568952" cy="654083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s-CL" sz="2400" i="1" smtClean="0">
                          <a:latin typeface="Cambria Math"/>
                        </a:rPr>
                        <m:t>𝐵</m:t>
                      </m:r>
                      <m:r>
                        <a:rPr lang="es-CL" sz="2400" i="1" smtClean="0">
                          <a:latin typeface="Cambria Math"/>
                        </a:rPr>
                        <m:t>=</m:t>
                      </m:r>
                      <m:f>
                        <m:fPr>
                          <m:ctrlPr>
                            <a:rPr lang="es-CL" sz="2400" i="1">
                              <a:latin typeface="Cambria Math"/>
                            </a:rPr>
                          </m:ctrlPr>
                        </m:fPr>
                        <m:num>
                          <m:r>
                            <a:rPr lang="es-CL" sz="2400" i="1">
                              <a:latin typeface="Cambria Math"/>
                            </a:rPr>
                            <m:t>𝛼</m:t>
                          </m:r>
                        </m:num>
                        <m:den>
                          <m:r>
                            <a:rPr lang="es-CL" sz="2400" i="1">
                              <a:latin typeface="Cambria Math"/>
                            </a:rPr>
                            <m:t>4</m:t>
                          </m:r>
                          <m:sSup>
                            <m:sSupPr>
                              <m:ctrlPr>
                                <a:rPr lang="es-CL" sz="2400" i="1">
                                  <a:latin typeface="Cambria Math"/>
                                </a:rPr>
                              </m:ctrlPr>
                            </m:sSupPr>
                            <m:e>
                              <m:r>
                                <a:rPr lang="es-CL" sz="2400" i="1">
                                  <a:latin typeface="Cambria Math"/>
                                </a:rPr>
                                <m:t>𝜋</m:t>
                              </m:r>
                            </m:e>
                            <m:sup>
                              <m:r>
                                <a:rPr lang="es-CL" sz="2400" i="1">
                                  <a:latin typeface="Cambria Math"/>
                                </a:rPr>
                                <m:t>2</m:t>
                              </m:r>
                            </m:sup>
                          </m:sSup>
                        </m:den>
                      </m:f>
                      <m:nary>
                        <m:naryPr>
                          <m:limLoc m:val="subSup"/>
                          <m:ctrlPr>
                            <a:rPr lang="es-CL" sz="2400" i="1">
                              <a:latin typeface="Cambria Math"/>
                            </a:rPr>
                          </m:ctrlPr>
                        </m:naryPr>
                        <m:sub>
                          <m:r>
                            <a:rPr lang="es-CL" sz="2400" i="1">
                              <a:latin typeface="Cambria Math"/>
                            </a:rPr>
                            <m:t>𝜔</m:t>
                          </m:r>
                          <m:r>
                            <a:rPr lang="es-CL" sz="2400" i="1">
                              <a:latin typeface="Cambria Math"/>
                            </a:rPr>
                            <m:t>≤</m:t>
                          </m:r>
                          <m:r>
                            <a:rPr lang="es-CL" sz="2400" i="1">
                              <a:latin typeface="Cambria Math"/>
                            </a:rPr>
                            <m:t>𝐸</m:t>
                          </m:r>
                        </m:sub>
                        <m:sup/>
                        <m:e>
                          <m:f>
                            <m:fPr>
                              <m:ctrlPr>
                                <a:rPr lang="es-CL" sz="2400" i="1">
                                  <a:latin typeface="Cambria Math"/>
                                </a:rPr>
                              </m:ctrlPr>
                            </m:fPr>
                            <m:num>
                              <m:sSup>
                                <m:sSupPr>
                                  <m:ctrlPr>
                                    <a:rPr lang="es-CL" sz="2400" i="1">
                                      <a:latin typeface="Cambria Math"/>
                                    </a:rPr>
                                  </m:ctrlPr>
                                </m:sSupPr>
                                <m:e>
                                  <m:r>
                                    <a:rPr lang="es-CL" sz="2400" i="1">
                                      <a:latin typeface="Cambria Math"/>
                                    </a:rPr>
                                    <m:t>𝑑</m:t>
                                  </m:r>
                                </m:e>
                                <m:sup>
                                  <m:r>
                                    <a:rPr lang="es-CL" sz="2400" i="1">
                                      <a:latin typeface="Cambria Math"/>
                                    </a:rPr>
                                    <m:t>3</m:t>
                                  </m:r>
                                </m:sup>
                              </m:sSup>
                              <m:r>
                                <a:rPr lang="es-CL" sz="2400" i="1">
                                  <a:latin typeface="Cambria Math"/>
                                </a:rPr>
                                <m:t>𝑘</m:t>
                              </m:r>
                            </m:num>
                            <m:den>
                              <m:r>
                                <a:rPr lang="es-CL" sz="2400" i="1">
                                  <a:latin typeface="Cambria Math"/>
                                </a:rPr>
                                <m:t>2</m:t>
                              </m:r>
                              <m:r>
                                <a:rPr lang="es-CL" sz="2400" i="1">
                                  <a:latin typeface="Cambria Math"/>
                                </a:rPr>
                                <m:t>𝜔</m:t>
                              </m:r>
                            </m:den>
                          </m:f>
                        </m:e>
                      </m:nary>
                      <m:r>
                        <a:rPr lang="es-CL" sz="2400" i="1">
                          <a:latin typeface="Cambria Math"/>
                        </a:rPr>
                        <m:t>[</m:t>
                      </m:r>
                      <m:f>
                        <m:fPr>
                          <m:ctrlPr>
                            <a:rPr lang="es-CL" sz="2400" i="1">
                              <a:latin typeface="Cambria Math"/>
                            </a:rPr>
                          </m:ctrlPr>
                        </m:fPr>
                        <m:num>
                          <m:r>
                            <a:rPr lang="es-CL" sz="2400" i="1">
                              <a:latin typeface="Cambria Math"/>
                            </a:rPr>
                            <m:t>2</m:t>
                          </m:r>
                          <m:r>
                            <a:rPr lang="es-CL" sz="2400" i="1">
                              <a:latin typeface="Cambria Math"/>
                            </a:rPr>
                            <m:t>𝑝</m:t>
                          </m:r>
                          <m:sSup>
                            <m:sSupPr>
                              <m:ctrlPr>
                                <a:rPr lang="es-CL" sz="2400" i="1">
                                  <a:latin typeface="Cambria Math"/>
                                </a:rPr>
                              </m:ctrlPr>
                            </m:sSupPr>
                            <m:e>
                              <m:r>
                                <a:rPr lang="es-CL" sz="2400" i="1">
                                  <a:latin typeface="Cambria Math"/>
                                </a:rPr>
                                <m:t>𝑝</m:t>
                              </m:r>
                            </m:e>
                            <m:sup>
                              <m:r>
                                <a:rPr lang="es-CL" sz="2400" i="1">
                                  <a:latin typeface="Cambria Math"/>
                                </a:rPr>
                                <m:t>′</m:t>
                              </m:r>
                            </m:sup>
                          </m:sSup>
                        </m:num>
                        <m:den>
                          <m:r>
                            <a:rPr lang="es-CL" sz="2400" i="1">
                              <a:latin typeface="Cambria Math"/>
                            </a:rPr>
                            <m:t>𝑘𝑝𝑘𝑝</m:t>
                          </m:r>
                        </m:den>
                      </m:f>
                      <m:r>
                        <a:rPr lang="es-CL" sz="2400" i="1">
                          <a:latin typeface="Cambria Math"/>
                        </a:rPr>
                        <m:t>−</m:t>
                      </m:r>
                      <m:f>
                        <m:fPr>
                          <m:ctrlPr>
                            <a:rPr lang="es-CL" sz="2400" i="1">
                              <a:latin typeface="Cambria Math"/>
                            </a:rPr>
                          </m:ctrlPr>
                        </m:fPr>
                        <m:num>
                          <m:sSup>
                            <m:sSupPr>
                              <m:ctrlPr>
                                <a:rPr lang="es-CL" sz="2400" i="1">
                                  <a:latin typeface="Cambria Math"/>
                                </a:rPr>
                              </m:ctrlPr>
                            </m:sSupPr>
                            <m:e>
                              <m:r>
                                <a:rPr lang="es-CL" sz="2400" i="1">
                                  <a:latin typeface="Cambria Math"/>
                                </a:rPr>
                                <m:t>𝑚</m:t>
                              </m:r>
                            </m:e>
                            <m:sup>
                              <m:r>
                                <a:rPr lang="es-CL" sz="2400" i="1">
                                  <a:latin typeface="Cambria Math"/>
                                </a:rPr>
                                <m:t>2</m:t>
                              </m:r>
                            </m:sup>
                          </m:sSup>
                        </m:num>
                        <m:den>
                          <m:sSup>
                            <m:sSupPr>
                              <m:ctrlPr>
                                <a:rPr lang="es-CL" sz="2400" i="1">
                                  <a:latin typeface="Cambria Math"/>
                                </a:rPr>
                              </m:ctrlPr>
                            </m:sSupPr>
                            <m:e>
                              <m:d>
                                <m:dPr>
                                  <m:ctrlPr>
                                    <a:rPr lang="es-CL" sz="2400" i="1">
                                      <a:latin typeface="Cambria Math"/>
                                    </a:rPr>
                                  </m:ctrlPr>
                                </m:dPr>
                                <m:e>
                                  <m:r>
                                    <a:rPr lang="es-CL" sz="2400" i="1">
                                      <a:latin typeface="Cambria Math"/>
                                    </a:rPr>
                                    <m:t>𝑘𝑝</m:t>
                                  </m:r>
                                </m:e>
                              </m:d>
                            </m:e>
                            <m:sup>
                              <m:r>
                                <a:rPr lang="es-CL" sz="2400" i="1">
                                  <a:latin typeface="Cambria Math"/>
                                </a:rPr>
                                <m:t>2</m:t>
                              </m:r>
                            </m:sup>
                          </m:sSup>
                        </m:den>
                      </m:f>
                      <m:r>
                        <a:rPr lang="es-CL" sz="2400" i="1">
                          <a:latin typeface="Cambria Math"/>
                        </a:rPr>
                        <m:t>−</m:t>
                      </m:r>
                      <m:f>
                        <m:fPr>
                          <m:ctrlPr>
                            <a:rPr lang="es-CL" sz="2400" i="1">
                              <a:latin typeface="Cambria Math"/>
                            </a:rPr>
                          </m:ctrlPr>
                        </m:fPr>
                        <m:num>
                          <m:sSup>
                            <m:sSupPr>
                              <m:ctrlPr>
                                <a:rPr lang="es-CL" sz="2400" i="1">
                                  <a:latin typeface="Cambria Math"/>
                                </a:rPr>
                              </m:ctrlPr>
                            </m:sSupPr>
                            <m:e>
                              <m:r>
                                <a:rPr lang="es-CL" sz="2400" i="1">
                                  <a:latin typeface="Cambria Math"/>
                                </a:rPr>
                                <m:t>𝑚</m:t>
                              </m:r>
                            </m:e>
                            <m:sup>
                              <m:r>
                                <a:rPr lang="es-CL" sz="2400" i="1">
                                  <a:latin typeface="Cambria Math"/>
                                </a:rPr>
                                <m:t>2</m:t>
                              </m:r>
                            </m:sup>
                          </m:sSup>
                        </m:num>
                        <m:den>
                          <m:sSup>
                            <m:sSupPr>
                              <m:ctrlPr>
                                <a:rPr lang="es-CL" sz="2400" i="1">
                                  <a:latin typeface="Cambria Math"/>
                                </a:rPr>
                              </m:ctrlPr>
                            </m:sSupPr>
                            <m:e>
                              <m:d>
                                <m:dPr>
                                  <m:ctrlPr>
                                    <a:rPr lang="es-CL" sz="2400" i="1">
                                      <a:latin typeface="Cambria Math"/>
                                    </a:rPr>
                                  </m:ctrlPr>
                                </m:dPr>
                                <m:e>
                                  <m:r>
                                    <a:rPr lang="es-CL" sz="2400" i="1">
                                      <a:latin typeface="Cambria Math"/>
                                    </a:rPr>
                                    <m:t>𝑘</m:t>
                                  </m:r>
                                  <m:sSup>
                                    <m:sSupPr>
                                      <m:ctrlPr>
                                        <a:rPr lang="es-CL" sz="2400" i="1">
                                          <a:latin typeface="Cambria Math"/>
                                        </a:rPr>
                                      </m:ctrlPr>
                                    </m:sSupPr>
                                    <m:e>
                                      <m:r>
                                        <a:rPr lang="es-CL" sz="2400" i="1">
                                          <a:latin typeface="Cambria Math"/>
                                        </a:rPr>
                                        <m:t>𝑝</m:t>
                                      </m:r>
                                    </m:e>
                                    <m:sup>
                                      <m:r>
                                        <a:rPr lang="es-CL" sz="2400" i="1">
                                          <a:latin typeface="Cambria Math"/>
                                        </a:rPr>
                                        <m:t>′</m:t>
                                      </m:r>
                                    </m:sup>
                                  </m:sSup>
                                </m:e>
                              </m:d>
                            </m:e>
                            <m:sup>
                              <m:r>
                                <a:rPr lang="es-CL" sz="2400" i="1">
                                  <a:latin typeface="Cambria Math"/>
                                </a:rPr>
                                <m:t>2</m:t>
                              </m:r>
                            </m:sup>
                          </m:sSup>
                        </m:den>
                      </m:f>
                      <m:r>
                        <a:rPr lang="es-CL" sz="2400" i="1">
                          <a:latin typeface="Cambria Math"/>
                        </a:rPr>
                        <m:t>]</m:t>
                      </m:r>
                    </m:oMath>
                  </m:oMathPara>
                </a14:m>
                <a:endParaRPr lang="es-CL" sz="2400" dirty="0" smtClean="0"/>
              </a:p>
              <a:p>
                <a:pPr algn="ctr"/>
                <a:endParaRPr lang="es-CL" sz="2400" dirty="0"/>
              </a:p>
              <a:p>
                <a:pPr algn="ctr"/>
                <a:r>
                  <a:rPr lang="es-CL" sz="2400" dirty="0"/>
                  <a:t>q</a:t>
                </a:r>
                <a:r>
                  <a:rPr lang="es-CL" sz="2400" dirty="0" smtClean="0"/>
                  <a:t>ue fue evaluado para </a:t>
                </a:r>
                <a14:m>
                  <m:oMath xmlns:m="http://schemas.openxmlformats.org/officeDocument/2006/math">
                    <m:r>
                      <a:rPr lang="es-CL" sz="2400" i="1">
                        <a:latin typeface="Cambria Math"/>
                      </a:rPr>
                      <m:t>𝜇</m:t>
                    </m:r>
                    <m:r>
                      <a:rPr lang="es-CL" sz="2400" i="1">
                        <a:latin typeface="Cambria Math"/>
                      </a:rPr>
                      <m:t>≪</m:t>
                    </m:r>
                    <m:r>
                      <a:rPr lang="es-CL" sz="2400" i="1">
                        <a:latin typeface="Cambria Math"/>
                      </a:rPr>
                      <m:t>𝐸</m:t>
                    </m:r>
                  </m:oMath>
                </a14:m>
                <a:r>
                  <a:rPr lang="es-CL" sz="2400" dirty="0" smtClean="0"/>
                  <a:t>, con:</a:t>
                </a:r>
              </a:p>
              <a:p>
                <a:pPr algn="ctr"/>
                <a:endParaRPr lang="es-CL" sz="2400" dirty="0"/>
              </a:p>
              <a:p>
                <a:pPr algn="ctr"/>
                <a14:m>
                  <m:oMathPara xmlns:m="http://schemas.openxmlformats.org/officeDocument/2006/math">
                    <m:oMathParaPr>
                      <m:jc m:val="centerGroup"/>
                    </m:oMathParaPr>
                    <m:oMath xmlns:m="http://schemas.openxmlformats.org/officeDocument/2006/math">
                      <m:sSub>
                        <m:sSubPr>
                          <m:ctrlPr>
                            <a:rPr lang="es-CL" sz="2400" i="1">
                              <a:latin typeface="Cambria Math"/>
                            </a:rPr>
                          </m:ctrlPr>
                        </m:sSubPr>
                        <m:e>
                          <m:r>
                            <a:rPr lang="es-CL" sz="2400" i="1">
                              <a:latin typeface="Cambria Math"/>
                            </a:rPr>
                            <m:t>𝐵</m:t>
                          </m:r>
                        </m:e>
                        <m:sub>
                          <m:r>
                            <a:rPr lang="es-CL" sz="2400" i="1">
                              <a:latin typeface="Cambria Math"/>
                            </a:rPr>
                            <m:t>1</m:t>
                          </m:r>
                        </m:sub>
                      </m:sSub>
                      <m:r>
                        <a:rPr lang="es-CL" sz="2400" i="1">
                          <a:latin typeface="Cambria Math"/>
                        </a:rPr>
                        <m:t>=</m:t>
                      </m:r>
                      <m:f>
                        <m:fPr>
                          <m:ctrlPr>
                            <a:rPr lang="es-CL" sz="2400" i="1">
                              <a:latin typeface="Cambria Math"/>
                            </a:rPr>
                          </m:ctrlPr>
                        </m:fPr>
                        <m:num>
                          <m:r>
                            <a:rPr lang="es-CL" sz="2400" i="1">
                              <a:latin typeface="Cambria Math"/>
                            </a:rPr>
                            <m:t>2</m:t>
                          </m:r>
                          <m:r>
                            <a:rPr lang="es-CL" sz="2400" i="1">
                              <a:latin typeface="Cambria Math"/>
                            </a:rPr>
                            <m:t>𝛼</m:t>
                          </m:r>
                        </m:num>
                        <m:den>
                          <m:r>
                            <a:rPr lang="es-CL" sz="2400" i="1">
                              <a:latin typeface="Cambria Math"/>
                            </a:rPr>
                            <m:t>𝜋</m:t>
                          </m:r>
                        </m:den>
                      </m:f>
                      <m:r>
                        <a:rPr lang="es-CL" sz="2400" i="1">
                          <a:latin typeface="Cambria Math"/>
                        </a:rPr>
                        <m:t>(2</m:t>
                      </m:r>
                      <m:r>
                        <a:rPr lang="es-CL" sz="2400" i="1">
                          <a:latin typeface="Cambria Math"/>
                        </a:rPr>
                        <m:t>𝜑</m:t>
                      </m:r>
                      <m:func>
                        <m:funcPr>
                          <m:ctrlPr>
                            <a:rPr lang="es-CL" sz="2400" i="1">
                              <a:latin typeface="Cambria Math"/>
                            </a:rPr>
                          </m:ctrlPr>
                        </m:funcPr>
                        <m:fName>
                          <m:r>
                            <m:rPr>
                              <m:sty m:val="p"/>
                            </m:rPr>
                            <a:rPr lang="es-CL" sz="2400">
                              <a:latin typeface="Cambria Math"/>
                            </a:rPr>
                            <m:t>coth</m:t>
                          </m:r>
                        </m:fName>
                        <m:e>
                          <m:r>
                            <a:rPr lang="es-CL" sz="2400" i="1">
                              <a:latin typeface="Cambria Math"/>
                            </a:rPr>
                            <m:t>2</m:t>
                          </m:r>
                          <m:r>
                            <a:rPr lang="es-CL" sz="2400" i="1">
                              <a:latin typeface="Cambria Math"/>
                            </a:rPr>
                            <m:t>𝜑</m:t>
                          </m:r>
                        </m:e>
                      </m:func>
                      <m:r>
                        <a:rPr lang="es-CL" sz="2400" i="1">
                          <a:latin typeface="Cambria Math"/>
                        </a:rPr>
                        <m:t>−1)</m:t>
                      </m:r>
                      <m:func>
                        <m:funcPr>
                          <m:ctrlPr>
                            <a:rPr lang="es-CL" sz="2400" i="1">
                              <a:latin typeface="Cambria Math"/>
                            </a:rPr>
                          </m:ctrlPr>
                        </m:funcPr>
                        <m:fName>
                          <m:r>
                            <m:rPr>
                              <m:sty m:val="p"/>
                            </m:rPr>
                            <a:rPr lang="es-CL" sz="2400">
                              <a:latin typeface="Cambria Math"/>
                            </a:rPr>
                            <m:t>ln</m:t>
                          </m:r>
                        </m:fName>
                        <m:e>
                          <m:f>
                            <m:fPr>
                              <m:ctrlPr>
                                <a:rPr lang="es-CL" sz="2400" i="1">
                                  <a:latin typeface="Cambria Math"/>
                                </a:rPr>
                              </m:ctrlPr>
                            </m:fPr>
                            <m:num>
                              <m:r>
                                <m:rPr>
                                  <m:sty m:val="p"/>
                                </m:rPr>
                                <a:rPr lang="es-CL" sz="2400">
                                  <a:latin typeface="Cambria Math"/>
                                </a:rPr>
                                <m:t>ΔE</m:t>
                              </m:r>
                            </m:num>
                            <m:den>
                              <m:r>
                                <a:rPr lang="es-CL" sz="2400" i="1">
                                  <a:latin typeface="Cambria Math"/>
                                </a:rPr>
                                <m:t>𝐾</m:t>
                              </m:r>
                            </m:den>
                          </m:f>
                        </m:e>
                      </m:func>
                    </m:oMath>
                  </m:oMathPara>
                </a14:m>
                <a:endParaRPr lang="es-CL" sz="2400" dirty="0" smtClean="0"/>
              </a:p>
              <a:p>
                <a:pPr algn="ctr"/>
                <a:endParaRPr lang="es-CL" sz="2400" dirty="0"/>
              </a:p>
              <a:p>
                <a:pPr algn="ctr"/>
                <a:r>
                  <a:rPr lang="es-CL" sz="2400" dirty="0"/>
                  <a:t>q</a:t>
                </a:r>
                <a:r>
                  <a:rPr lang="es-CL" sz="2400" dirty="0" smtClean="0"/>
                  <a:t>ue fue evaluado para </a:t>
                </a:r>
                <a14:m>
                  <m:oMath xmlns:m="http://schemas.openxmlformats.org/officeDocument/2006/math">
                    <m:r>
                      <a:rPr lang="es-CL" sz="2400" i="1">
                        <a:latin typeface="Cambria Math"/>
                      </a:rPr>
                      <m:t>𝑘</m:t>
                    </m:r>
                    <m:r>
                      <a:rPr lang="es-CL" sz="2400" i="1">
                        <a:latin typeface="Cambria Math"/>
                      </a:rPr>
                      <m:t>≪</m:t>
                    </m:r>
                    <m:r>
                      <a:rPr lang="es-CL" sz="2400" i="1">
                        <a:latin typeface="Cambria Math"/>
                      </a:rPr>
                      <m:t>𝐸</m:t>
                    </m:r>
                  </m:oMath>
                </a14:m>
                <a:r>
                  <a:rPr lang="es-CL" sz="2400" dirty="0" smtClean="0"/>
                  <a:t> y </a:t>
                </a:r>
                <a14:m>
                  <m:oMath xmlns:m="http://schemas.openxmlformats.org/officeDocument/2006/math">
                    <m:r>
                      <a:rPr lang="es-CL" sz="2400" i="1">
                        <a:latin typeface="Cambria Math"/>
                      </a:rPr>
                      <m:t>𝜇</m:t>
                    </m:r>
                  </m:oMath>
                </a14:m>
                <a:r>
                  <a:rPr lang="es-CL" sz="2400" dirty="0"/>
                  <a:t> = </a:t>
                </a:r>
                <a:r>
                  <a:rPr lang="es-CL" sz="2400" dirty="0" smtClean="0"/>
                  <a:t>0</a:t>
                </a:r>
              </a:p>
              <a:p>
                <a:pPr algn="ctr"/>
                <a:endParaRPr lang="es-CL" sz="2400" dirty="0"/>
              </a:p>
              <a:p>
                <a:r>
                  <a:rPr lang="es-CL" sz="2400" dirty="0" smtClean="0"/>
                  <a:t>Resolviendo la integral para </a:t>
                </a:r>
                <a14:m>
                  <m:oMath xmlns:m="http://schemas.openxmlformats.org/officeDocument/2006/math">
                    <m:r>
                      <a:rPr lang="es-CL" sz="2400" i="1" smtClean="0">
                        <a:latin typeface="Cambria Math"/>
                      </a:rPr>
                      <m:t>𝐵</m:t>
                    </m:r>
                  </m:oMath>
                </a14:m>
                <a:r>
                  <a:rPr lang="es-CL" sz="2400" dirty="0" smtClean="0"/>
                  <a:t> y luego comparando su valor con </a:t>
                </a:r>
                <a14:m>
                  <m:oMath xmlns:m="http://schemas.openxmlformats.org/officeDocument/2006/math">
                    <m:sSub>
                      <m:sSubPr>
                        <m:ctrlPr>
                          <a:rPr lang="es-CL" sz="2400" i="1" smtClean="0">
                            <a:latin typeface="Cambria Math"/>
                          </a:rPr>
                        </m:ctrlPr>
                      </m:sSubPr>
                      <m:e>
                        <m:r>
                          <a:rPr lang="es-CL" sz="2400" i="1">
                            <a:latin typeface="Cambria Math"/>
                          </a:rPr>
                          <m:t>𝐵</m:t>
                        </m:r>
                      </m:e>
                      <m:sub>
                        <m:r>
                          <a:rPr lang="es-CL" sz="2400" i="1">
                            <a:latin typeface="Cambria Math"/>
                          </a:rPr>
                          <m:t>1</m:t>
                        </m:r>
                      </m:sub>
                    </m:sSub>
                  </m:oMath>
                </a14:m>
                <a:r>
                  <a:rPr lang="es-CL" sz="2400" dirty="0" smtClean="0"/>
                  <a:t>, se concluye que:</a:t>
                </a:r>
              </a:p>
              <a:p>
                <a:pPr algn="ctr"/>
                <a14:m>
                  <m:oMathPara xmlns:m="http://schemas.openxmlformats.org/officeDocument/2006/math">
                    <m:oMathParaPr>
                      <m:jc m:val="centerGroup"/>
                    </m:oMathParaPr>
                    <m:oMath xmlns:m="http://schemas.openxmlformats.org/officeDocument/2006/math">
                      <m:func>
                        <m:funcPr>
                          <m:ctrlPr>
                            <a:rPr lang="es-CL" sz="2400" i="1">
                              <a:latin typeface="Cambria Math"/>
                            </a:rPr>
                          </m:ctrlPr>
                        </m:funcPr>
                        <m:fName>
                          <m:r>
                            <m:rPr>
                              <m:sty m:val="p"/>
                            </m:rPr>
                            <a:rPr lang="es-CL" sz="2400">
                              <a:latin typeface="Cambria Math"/>
                            </a:rPr>
                            <m:t>ln</m:t>
                          </m:r>
                        </m:fName>
                        <m:e>
                          <m:f>
                            <m:fPr>
                              <m:ctrlPr>
                                <a:rPr lang="es-CL" sz="2400" i="1">
                                  <a:latin typeface="Cambria Math"/>
                                </a:rPr>
                              </m:ctrlPr>
                            </m:fPr>
                            <m:num>
                              <m:r>
                                <a:rPr lang="es-CL" sz="2400" i="1">
                                  <a:latin typeface="Cambria Math"/>
                                </a:rPr>
                                <m:t>𝜇</m:t>
                              </m:r>
                            </m:num>
                            <m:den>
                              <m:r>
                                <a:rPr lang="es-CL" sz="2400" i="1">
                                  <a:latin typeface="Cambria Math"/>
                                </a:rPr>
                                <m:t>2</m:t>
                              </m:r>
                              <m:r>
                                <a:rPr lang="es-CL" sz="2400" i="1">
                                  <a:latin typeface="Cambria Math"/>
                                </a:rPr>
                                <m:t>𝐾</m:t>
                              </m:r>
                            </m:den>
                          </m:f>
                        </m:e>
                      </m:func>
                      <m:r>
                        <a:rPr lang="es-CL" sz="2400" i="1">
                          <a:latin typeface="Cambria Math"/>
                        </a:rPr>
                        <m:t>=−</m:t>
                      </m:r>
                      <m:f>
                        <m:fPr>
                          <m:ctrlPr>
                            <a:rPr lang="es-CL" sz="2400" i="1">
                              <a:latin typeface="Cambria Math"/>
                            </a:rPr>
                          </m:ctrlPr>
                        </m:fPr>
                        <m:num>
                          <m:r>
                            <a:rPr lang="es-CL" sz="2400" i="1">
                              <a:latin typeface="Cambria Math"/>
                            </a:rPr>
                            <m:t>5</m:t>
                          </m:r>
                        </m:num>
                        <m:den>
                          <m:r>
                            <a:rPr lang="es-CL" sz="2400" i="1">
                              <a:latin typeface="Cambria Math"/>
                            </a:rPr>
                            <m:t>6</m:t>
                          </m:r>
                        </m:den>
                      </m:f>
                    </m:oMath>
                  </m:oMathPara>
                </a14:m>
                <a:endParaRPr lang="es-CL" sz="2400" dirty="0"/>
              </a:p>
              <a:p>
                <a:pPr algn="ctr"/>
                <a:endParaRPr lang="es-CL" sz="2400" dirty="0"/>
              </a:p>
              <a:p>
                <a:pPr algn="ctr"/>
                <a:endParaRPr lang="es-CL" sz="2400" dirty="0"/>
              </a:p>
              <a:p>
                <a:endParaRPr lang="es-CL" sz="2400" dirty="0"/>
              </a:p>
            </p:txBody>
          </p:sp>
        </mc:Choice>
        <mc:Fallback xmlns="">
          <p:sp>
            <p:nvSpPr>
              <p:cNvPr id="6" name="5 CuadroTexto"/>
              <p:cNvSpPr txBox="1">
                <a:spLocks noRot="1" noChangeAspect="1" noMove="1" noResize="1" noEditPoints="1" noAdjustHandles="1" noChangeArrowheads="1" noChangeShapeType="1" noTextEdit="1"/>
              </p:cNvSpPr>
              <p:nvPr/>
            </p:nvSpPr>
            <p:spPr>
              <a:xfrm>
                <a:off x="251520" y="908720"/>
                <a:ext cx="8568952" cy="6540830"/>
              </a:xfrm>
              <a:prstGeom prst="rect">
                <a:avLst/>
              </a:prstGeom>
              <a:blipFill rotWithShape="1">
                <a:blip r:embed="rId2"/>
                <a:stretch>
                  <a:fillRect l="-1067" r="-853"/>
                </a:stretch>
              </a:blipFill>
            </p:spPr>
            <p:txBody>
              <a:bodyPr/>
              <a:lstStyle/>
              <a:p>
                <a:r>
                  <a:rPr lang="es-CL">
                    <a:noFill/>
                  </a:rPr>
                  <a:t> </a:t>
                </a:r>
              </a:p>
            </p:txBody>
          </p:sp>
        </mc:Fallback>
      </mc:AlternateContent>
    </p:spTree>
    <p:extLst>
      <p:ext uri="{BB962C8B-B14F-4D97-AF65-F5344CB8AC3E}">
        <p14:creationId xmlns:p14="http://schemas.microsoft.com/office/powerpoint/2010/main" val="2584589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5 CuadroTexto"/>
          <p:cNvSpPr txBox="1"/>
          <p:nvPr/>
        </p:nvSpPr>
        <p:spPr>
          <a:xfrm>
            <a:off x="0" y="0"/>
            <a:ext cx="9144000" cy="523220"/>
          </a:xfrm>
          <a:prstGeom prst="rect">
            <a:avLst/>
          </a:prstGeom>
          <a:noFill/>
        </p:spPr>
        <p:txBody>
          <a:bodyPr wrap="square" rtlCol="0">
            <a:spAutoFit/>
          </a:bodyPr>
          <a:lstStyle/>
          <a:p>
            <a:pPr algn="ctr"/>
            <a:r>
              <a:rPr lang="es-CL" sz="2800" dirty="0" smtClean="0">
                <a:solidFill>
                  <a:schemeClr val="bg1"/>
                </a:solidFill>
              </a:rPr>
              <a:t>El efecto </a:t>
            </a:r>
            <a:r>
              <a:rPr lang="es-CL" sz="2800" dirty="0" err="1" smtClean="0">
                <a:solidFill>
                  <a:schemeClr val="bg1"/>
                </a:solidFill>
              </a:rPr>
              <a:t>Lamb</a:t>
            </a:r>
            <a:endParaRPr lang="es-CL" sz="2800" dirty="0">
              <a:solidFill>
                <a:schemeClr val="bg1"/>
              </a:solidFill>
            </a:endParaRPr>
          </a:p>
        </p:txBody>
      </p:sp>
      <mc:AlternateContent xmlns:mc="http://schemas.openxmlformats.org/markup-compatibility/2006" xmlns:a14="http://schemas.microsoft.com/office/drawing/2010/main">
        <mc:Choice Requires="a14">
          <p:sp>
            <p:nvSpPr>
              <p:cNvPr id="7" name="6 CuadroTexto"/>
              <p:cNvSpPr txBox="1"/>
              <p:nvPr/>
            </p:nvSpPr>
            <p:spPr>
              <a:xfrm>
                <a:off x="179512" y="836712"/>
                <a:ext cx="8712968" cy="5839484"/>
              </a:xfrm>
              <a:prstGeom prst="rect">
                <a:avLst/>
              </a:prstGeom>
              <a:noFill/>
            </p:spPr>
            <p:txBody>
              <a:bodyPr wrap="square" rtlCol="0">
                <a:spAutoFit/>
              </a:bodyPr>
              <a:lstStyle/>
              <a:p>
                <a:r>
                  <a:rPr lang="es-CL" sz="2400" dirty="0" smtClean="0"/>
                  <a:t>Descompondremos </a:t>
                </a:r>
                <a14:m>
                  <m:oMath xmlns:m="http://schemas.openxmlformats.org/officeDocument/2006/math">
                    <m:sSup>
                      <m:sSupPr>
                        <m:ctrlPr>
                          <a:rPr lang="es-CL" sz="2400" i="1">
                            <a:latin typeface="Cambria Math"/>
                          </a:rPr>
                        </m:ctrlPr>
                      </m:sSupPr>
                      <m:e>
                        <m:r>
                          <a:rPr lang="es-CL" sz="2400" i="1">
                            <a:latin typeface="Cambria Math"/>
                          </a:rPr>
                          <m:t>𝛿</m:t>
                        </m:r>
                        <m:r>
                          <a:rPr lang="es-CL" sz="2400" i="1">
                            <a:latin typeface="Cambria Math"/>
                          </a:rPr>
                          <m:t>𝐸</m:t>
                        </m:r>
                      </m:e>
                      <m:sup>
                        <m:r>
                          <a:rPr lang="es-CL" sz="2400" i="1">
                            <a:latin typeface="Cambria Math"/>
                          </a:rPr>
                          <m:t>1</m:t>
                        </m:r>
                      </m:sup>
                    </m:sSup>
                  </m:oMath>
                </a14:m>
                <a:r>
                  <a:rPr lang="es-CL" sz="2400" dirty="0" smtClean="0"/>
                  <a:t> en dos partes: </a:t>
                </a:r>
                <a14:m>
                  <m:oMath xmlns:m="http://schemas.openxmlformats.org/officeDocument/2006/math">
                    <m:sSup>
                      <m:sSupPr>
                        <m:ctrlPr>
                          <a:rPr lang="es-CL" sz="2400" i="1">
                            <a:latin typeface="Cambria Math"/>
                          </a:rPr>
                        </m:ctrlPr>
                      </m:sSupPr>
                      <m:e>
                        <m:r>
                          <a:rPr lang="es-CL" sz="2400" i="1">
                            <a:latin typeface="Cambria Math"/>
                          </a:rPr>
                          <m:t>𝛿</m:t>
                        </m:r>
                        <m:r>
                          <a:rPr lang="es-CL" sz="2400" i="1">
                            <a:latin typeface="Cambria Math"/>
                          </a:rPr>
                          <m:t>𝐸</m:t>
                        </m:r>
                      </m:e>
                      <m:sup>
                        <m:r>
                          <a:rPr lang="es-CL" sz="2400" i="1">
                            <a:latin typeface="Cambria Math"/>
                          </a:rPr>
                          <m:t>&gt;</m:t>
                        </m:r>
                      </m:sup>
                    </m:sSup>
                  </m:oMath>
                </a14:m>
                <a:r>
                  <a:rPr lang="es-CL" sz="2400" dirty="0" smtClean="0"/>
                  <a:t> y  </a:t>
                </a:r>
                <a14:m>
                  <m:oMath xmlns:m="http://schemas.openxmlformats.org/officeDocument/2006/math">
                    <m:sSup>
                      <m:sSupPr>
                        <m:ctrlPr>
                          <a:rPr lang="es-CL" sz="2400" i="1">
                            <a:latin typeface="Cambria Math"/>
                          </a:rPr>
                        </m:ctrlPr>
                      </m:sSupPr>
                      <m:e>
                        <m:r>
                          <a:rPr lang="es-CL" sz="2400" i="1">
                            <a:latin typeface="Cambria Math"/>
                          </a:rPr>
                          <m:t>𝛿</m:t>
                        </m:r>
                        <m:r>
                          <a:rPr lang="es-CL" sz="2400" i="1">
                            <a:latin typeface="Cambria Math"/>
                          </a:rPr>
                          <m:t>𝐸</m:t>
                        </m:r>
                      </m:e>
                      <m:sup>
                        <m:r>
                          <a:rPr lang="es-CL" sz="2400" i="1">
                            <a:latin typeface="Cambria Math"/>
                          </a:rPr>
                          <m:t>&lt;</m:t>
                        </m:r>
                      </m:sup>
                    </m:sSup>
                  </m:oMath>
                </a14:m>
                <a:r>
                  <a:rPr lang="es-CL" sz="2400" dirty="0" smtClean="0"/>
                  <a:t> . Para </a:t>
                </a:r>
                <a14:m>
                  <m:oMath xmlns:m="http://schemas.openxmlformats.org/officeDocument/2006/math">
                    <m:sSup>
                      <m:sSupPr>
                        <m:ctrlPr>
                          <a:rPr lang="es-CL" sz="2400" i="1" smtClean="0">
                            <a:latin typeface="Cambria Math"/>
                          </a:rPr>
                        </m:ctrlPr>
                      </m:sSupPr>
                      <m:e>
                        <m:r>
                          <a:rPr lang="es-CL" sz="2400" i="1">
                            <a:latin typeface="Cambria Math"/>
                          </a:rPr>
                          <m:t>𝛿</m:t>
                        </m:r>
                        <m:r>
                          <a:rPr lang="es-CL" sz="2400" i="1">
                            <a:latin typeface="Cambria Math"/>
                          </a:rPr>
                          <m:t>𝐸</m:t>
                        </m:r>
                      </m:e>
                      <m:sup>
                        <m:r>
                          <a:rPr lang="es-CL" sz="2400" i="1">
                            <a:latin typeface="Cambria Math"/>
                          </a:rPr>
                          <m:t>&gt;</m:t>
                        </m:r>
                      </m:sup>
                    </m:sSup>
                  </m:oMath>
                </a14:m>
                <a:r>
                  <a:rPr lang="es-CL" sz="2400" dirty="0" smtClean="0"/>
                  <a:t> se usará el resultado obtenido en la ecuación. Para </a:t>
                </a:r>
                <a14:m>
                  <m:oMath xmlns:m="http://schemas.openxmlformats.org/officeDocument/2006/math">
                    <m:sSup>
                      <m:sSupPr>
                        <m:ctrlPr>
                          <a:rPr lang="es-CL" sz="2400" i="1" smtClean="0">
                            <a:latin typeface="Cambria Math"/>
                          </a:rPr>
                        </m:ctrlPr>
                      </m:sSupPr>
                      <m:e>
                        <m:r>
                          <a:rPr lang="es-CL" sz="2400" i="1">
                            <a:latin typeface="Cambria Math"/>
                          </a:rPr>
                          <m:t>𝛿</m:t>
                        </m:r>
                        <m:r>
                          <a:rPr lang="es-CL" sz="2400" i="1">
                            <a:latin typeface="Cambria Math"/>
                          </a:rPr>
                          <m:t>𝐸</m:t>
                        </m:r>
                      </m:e>
                      <m:sup>
                        <m:r>
                          <a:rPr lang="es-CL" sz="2400" i="1">
                            <a:latin typeface="Cambria Math"/>
                          </a:rPr>
                          <m:t>&lt;</m:t>
                        </m:r>
                      </m:sup>
                    </m:sSup>
                  </m:oMath>
                </a14:m>
                <a:r>
                  <a:rPr lang="es-CL" sz="2400" dirty="0" smtClean="0"/>
                  <a:t> se volverá al procedimiento de correcciones </a:t>
                </a:r>
                <a:r>
                  <a:rPr lang="es-CL" sz="2400" dirty="0" err="1" smtClean="0"/>
                  <a:t>radiativas</a:t>
                </a:r>
                <a:r>
                  <a:rPr lang="es-CL" sz="2400" dirty="0" smtClean="0"/>
                  <a:t>, pero con la condición de que el momento que surge del campo de radiación virtual está limitado por </a:t>
                </a:r>
                <a14:m>
                  <m:oMath xmlns:m="http://schemas.openxmlformats.org/officeDocument/2006/math">
                    <m:r>
                      <a:rPr lang="es-CL" sz="2400" i="1">
                        <a:latin typeface="Cambria Math"/>
                      </a:rPr>
                      <m:t>𝐾</m:t>
                    </m:r>
                  </m:oMath>
                </a14:m>
                <a:r>
                  <a:rPr lang="es-CL" sz="2400" dirty="0" smtClean="0"/>
                  <a:t> , y se puede tratar usando teoría de perturbaciones de segundo orden empezando desde una ecuación de </a:t>
                </a:r>
                <a:r>
                  <a:rPr lang="es-CL" sz="2400" dirty="0" err="1" smtClean="0"/>
                  <a:t>Schrodinger</a:t>
                </a:r>
                <a:r>
                  <a:rPr lang="es-CL" sz="2400" dirty="0" smtClean="0"/>
                  <a:t> de la forma:</a:t>
                </a:r>
              </a:p>
              <a:p>
                <a:pPr algn="ctr"/>
                <a14:m>
                  <m:oMathPara xmlns:m="http://schemas.openxmlformats.org/officeDocument/2006/math">
                    <m:oMathParaPr>
                      <m:jc m:val="centerGroup"/>
                    </m:oMathParaPr>
                    <m:oMath xmlns:m="http://schemas.openxmlformats.org/officeDocument/2006/math">
                      <m:d>
                        <m:dPr>
                          <m:ctrlPr>
                            <a:rPr lang="es-CL" sz="2400" i="1">
                              <a:latin typeface="Cambria Math"/>
                            </a:rPr>
                          </m:ctrlPr>
                        </m:dPr>
                        <m:e>
                          <m:r>
                            <a:rPr lang="es-CL" sz="2400" i="1">
                              <a:latin typeface="Cambria Math"/>
                            </a:rPr>
                            <m:t>𝐸</m:t>
                          </m:r>
                          <m:r>
                            <a:rPr lang="es-CL" sz="2400" i="1">
                              <a:latin typeface="Cambria Math"/>
                            </a:rPr>
                            <m:t>+</m:t>
                          </m:r>
                          <m:r>
                            <a:rPr lang="es-CL" sz="2400" i="1">
                              <a:latin typeface="Cambria Math"/>
                            </a:rPr>
                            <m:t>𝛿</m:t>
                          </m:r>
                          <m:sSup>
                            <m:sSupPr>
                              <m:ctrlPr>
                                <a:rPr lang="es-CL" sz="2400" i="1">
                                  <a:latin typeface="Cambria Math"/>
                                </a:rPr>
                              </m:ctrlPr>
                            </m:sSupPr>
                            <m:e>
                              <m:r>
                                <a:rPr lang="es-CL" sz="2400" i="1">
                                  <a:latin typeface="Cambria Math"/>
                                </a:rPr>
                                <m:t>𝐸</m:t>
                              </m:r>
                            </m:e>
                            <m:sup>
                              <m:r>
                                <a:rPr lang="es-CL" sz="2400" i="1">
                                  <a:latin typeface="Cambria Math"/>
                                </a:rPr>
                                <m:t>&lt;</m:t>
                              </m:r>
                            </m:sup>
                          </m:sSup>
                        </m:e>
                      </m:d>
                      <m:r>
                        <a:rPr lang="es-CL" sz="2400" i="1">
                          <a:latin typeface="Cambria Math"/>
                        </a:rPr>
                        <m:t>𝜓</m:t>
                      </m:r>
                      <m:r>
                        <a:rPr lang="es-CL" sz="2400" i="1">
                          <a:latin typeface="Cambria Math"/>
                        </a:rPr>
                        <m:t>=[</m:t>
                      </m:r>
                      <m:f>
                        <m:fPr>
                          <m:ctrlPr>
                            <a:rPr lang="es-CL" sz="2400" i="1">
                              <a:latin typeface="Cambria Math"/>
                            </a:rPr>
                          </m:ctrlPr>
                        </m:fPr>
                        <m:num>
                          <m:r>
                            <a:rPr lang="es-CL" sz="2400" i="1">
                              <a:latin typeface="Cambria Math"/>
                            </a:rPr>
                            <m:t>1</m:t>
                          </m:r>
                        </m:num>
                        <m:den>
                          <m:r>
                            <a:rPr lang="es-CL" sz="2400" i="1">
                              <a:latin typeface="Cambria Math"/>
                            </a:rPr>
                            <m:t>2</m:t>
                          </m:r>
                          <m:r>
                            <a:rPr lang="es-CL" sz="2400" i="1">
                              <a:latin typeface="Cambria Math"/>
                            </a:rPr>
                            <m:t>𝑚</m:t>
                          </m:r>
                        </m:den>
                      </m:f>
                      <m:sSup>
                        <m:sSupPr>
                          <m:ctrlPr>
                            <a:rPr lang="es-CL" sz="2400" i="1">
                              <a:latin typeface="Cambria Math"/>
                            </a:rPr>
                          </m:ctrlPr>
                        </m:sSupPr>
                        <m:e>
                          <m:d>
                            <m:dPr>
                              <m:ctrlPr>
                                <a:rPr lang="es-CL" sz="2400" i="1">
                                  <a:latin typeface="Cambria Math"/>
                                </a:rPr>
                              </m:ctrlPr>
                            </m:dPr>
                            <m:e>
                              <m:f>
                                <m:fPr>
                                  <m:ctrlPr>
                                    <a:rPr lang="es-CL" sz="2400" i="1">
                                      <a:latin typeface="Cambria Math"/>
                                    </a:rPr>
                                  </m:ctrlPr>
                                </m:fPr>
                                <m:num>
                                  <m:r>
                                    <a:rPr lang="es-CL" sz="2400" i="1">
                                      <a:latin typeface="Cambria Math"/>
                                    </a:rPr>
                                    <m:t>1</m:t>
                                  </m:r>
                                </m:num>
                                <m:den>
                                  <m:r>
                                    <a:rPr lang="es-CL" sz="2400" i="1">
                                      <a:latin typeface="Cambria Math"/>
                                    </a:rPr>
                                    <m:t>𝑖</m:t>
                                  </m:r>
                                </m:den>
                              </m:f>
                              <m:r>
                                <a:rPr lang="es-CL" sz="2400">
                                  <a:latin typeface="Cambria Math"/>
                                </a:rPr>
                                <m:t>𝛻</m:t>
                              </m:r>
                              <m:r>
                                <a:rPr lang="es-CL" sz="2400" i="1">
                                  <a:latin typeface="Cambria Math"/>
                                </a:rPr>
                                <m:t>−</m:t>
                              </m:r>
                              <m:r>
                                <m:rPr>
                                  <m:sty m:val="p"/>
                                </m:rPr>
                                <a:rPr lang="es-CL" sz="2400">
                                  <a:latin typeface="Cambria Math"/>
                                </a:rPr>
                                <m:t>e</m:t>
                              </m:r>
                              <m:sSub>
                                <m:sSubPr>
                                  <m:ctrlPr>
                                    <a:rPr lang="es-CL" sz="2400" i="1">
                                      <a:latin typeface="Cambria Math"/>
                                    </a:rPr>
                                  </m:ctrlPr>
                                </m:sSubPr>
                                <m:e>
                                  <m:r>
                                    <a:rPr lang="es-CL" sz="2400" i="1">
                                      <a:latin typeface="Cambria Math"/>
                                    </a:rPr>
                                    <m:t>𝐴</m:t>
                                  </m:r>
                                </m:e>
                                <m:sub>
                                  <m:r>
                                    <a:rPr lang="es-CL" sz="2400" i="1">
                                      <a:latin typeface="Cambria Math"/>
                                    </a:rPr>
                                    <m:t>𝑞</m:t>
                                  </m:r>
                                </m:sub>
                              </m:sSub>
                            </m:e>
                          </m:d>
                        </m:e>
                        <m:sup>
                          <m:r>
                            <a:rPr lang="es-CL" sz="2400" i="1">
                              <a:latin typeface="Cambria Math"/>
                            </a:rPr>
                            <m:t>2</m:t>
                          </m:r>
                        </m:sup>
                      </m:sSup>
                      <m:r>
                        <a:rPr lang="es-CL" sz="2400" i="1">
                          <a:latin typeface="Cambria Math"/>
                        </a:rPr>
                        <m:t>+(</m:t>
                      </m:r>
                      <m:sSup>
                        <m:sSupPr>
                          <m:ctrlPr>
                            <a:rPr lang="es-CL" sz="2400" i="1">
                              <a:latin typeface="Cambria Math"/>
                            </a:rPr>
                          </m:ctrlPr>
                        </m:sSupPr>
                        <m:e>
                          <m:r>
                            <a:rPr lang="es-CL" sz="2400" i="1">
                              <a:latin typeface="Cambria Math"/>
                            </a:rPr>
                            <m:t>𝐴</m:t>
                          </m:r>
                        </m:e>
                        <m:sup>
                          <m:r>
                            <a:rPr lang="es-CL" sz="2400" i="1">
                              <a:latin typeface="Cambria Math"/>
                            </a:rPr>
                            <m:t>0</m:t>
                          </m:r>
                        </m:sup>
                      </m:sSup>
                      <m:r>
                        <a:rPr lang="es-CL" sz="2400" i="1">
                          <a:latin typeface="Cambria Math"/>
                        </a:rPr>
                        <m:t>+</m:t>
                      </m:r>
                      <m:sSup>
                        <m:sSupPr>
                          <m:ctrlPr>
                            <a:rPr lang="es-CL" sz="2400" i="1">
                              <a:latin typeface="Cambria Math"/>
                            </a:rPr>
                          </m:ctrlPr>
                        </m:sSupPr>
                        <m:e>
                          <m:sSub>
                            <m:sSubPr>
                              <m:ctrlPr>
                                <a:rPr lang="es-CL" sz="2400" i="1">
                                  <a:latin typeface="Cambria Math"/>
                                </a:rPr>
                              </m:ctrlPr>
                            </m:sSubPr>
                            <m:e>
                              <m:r>
                                <a:rPr lang="es-CL" sz="2400" i="1">
                                  <a:latin typeface="Cambria Math"/>
                                </a:rPr>
                                <m:t>𝐴</m:t>
                              </m:r>
                            </m:e>
                            <m:sub>
                              <m:r>
                                <a:rPr lang="es-CL" sz="2400" i="1">
                                  <a:latin typeface="Cambria Math"/>
                                </a:rPr>
                                <m:t>𝑞</m:t>
                              </m:r>
                            </m:sub>
                          </m:sSub>
                        </m:e>
                        <m:sup>
                          <m:r>
                            <a:rPr lang="es-CL" sz="2400" i="1">
                              <a:latin typeface="Cambria Math"/>
                            </a:rPr>
                            <m:t>0</m:t>
                          </m:r>
                        </m:sup>
                      </m:sSup>
                      <m:r>
                        <a:rPr lang="es-CL" sz="2400" i="1">
                          <a:latin typeface="Cambria Math"/>
                        </a:rPr>
                        <m:t>)]</m:t>
                      </m:r>
                      <m:r>
                        <a:rPr lang="es-CL" sz="2400" i="1">
                          <a:latin typeface="Cambria Math"/>
                        </a:rPr>
                        <m:t>𝜓</m:t>
                      </m:r>
                    </m:oMath>
                  </m:oMathPara>
                </a14:m>
                <a:endParaRPr lang="es-CL" sz="2400" dirty="0"/>
              </a:p>
              <a:p>
                <a:pPr algn="ctr"/>
                <a:endParaRPr lang="es-CL" sz="2400" dirty="0" smtClean="0"/>
              </a:p>
              <a:p>
                <a:pPr algn="ctr"/>
                <a:r>
                  <a:rPr lang="es-CL" sz="2400" dirty="0" smtClean="0"/>
                  <a:t>La parte cuántica se reduce a:</a:t>
                </a:r>
              </a:p>
              <a:p>
                <a:pPr algn="ctr"/>
                <a14:m>
                  <m:oMathPara xmlns:m="http://schemas.openxmlformats.org/officeDocument/2006/math">
                    <m:oMathParaPr>
                      <m:jc m:val="centerGroup"/>
                    </m:oMathParaPr>
                    <m:oMath xmlns:m="http://schemas.openxmlformats.org/officeDocument/2006/math">
                      <m:sSub>
                        <m:sSubPr>
                          <m:ctrlPr>
                            <a:rPr lang="es-CL" sz="2400" i="1">
                              <a:latin typeface="Cambria Math"/>
                            </a:rPr>
                          </m:ctrlPr>
                        </m:sSubPr>
                        <m:e>
                          <m:r>
                            <a:rPr lang="es-CL" sz="2400" i="1">
                              <a:latin typeface="Cambria Math"/>
                            </a:rPr>
                            <m:t>𝐴</m:t>
                          </m:r>
                        </m:e>
                        <m:sub>
                          <m:r>
                            <a:rPr lang="es-CL" sz="2400" i="1">
                              <a:latin typeface="Cambria Math"/>
                            </a:rPr>
                            <m:t>𝑞</m:t>
                          </m:r>
                        </m:sub>
                      </m:sSub>
                      <m:d>
                        <m:dPr>
                          <m:ctrlPr>
                            <a:rPr lang="es-CL" sz="2400" i="1">
                              <a:latin typeface="Cambria Math"/>
                            </a:rPr>
                          </m:ctrlPr>
                        </m:dPr>
                        <m:e>
                          <m:r>
                            <a:rPr lang="es-CL" sz="2400" i="1">
                              <a:latin typeface="Cambria Math"/>
                            </a:rPr>
                            <m:t>𝑥</m:t>
                          </m:r>
                        </m:e>
                      </m:d>
                      <m:r>
                        <a:rPr lang="es-CL" sz="2400" i="1">
                          <a:latin typeface="Cambria Math"/>
                        </a:rPr>
                        <m:t>=</m:t>
                      </m:r>
                      <m:nary>
                        <m:naryPr>
                          <m:limLoc m:val="subSup"/>
                          <m:ctrlPr>
                            <a:rPr lang="es-CL" sz="2400" i="1">
                              <a:latin typeface="Cambria Math"/>
                            </a:rPr>
                          </m:ctrlPr>
                        </m:naryPr>
                        <m:sub>
                          <m:d>
                            <m:dPr>
                              <m:begChr m:val="|"/>
                              <m:endChr m:val="|"/>
                              <m:ctrlPr>
                                <a:rPr lang="es-CL" sz="2400" i="1">
                                  <a:latin typeface="Cambria Math"/>
                                </a:rPr>
                              </m:ctrlPr>
                            </m:dPr>
                            <m:e>
                              <m:r>
                                <a:rPr lang="es-CL" sz="2400" i="1">
                                  <a:latin typeface="Cambria Math"/>
                                </a:rPr>
                                <m:t>𝑘</m:t>
                              </m:r>
                            </m:e>
                          </m:d>
                          <m:r>
                            <a:rPr lang="es-CL" sz="2400" i="1">
                              <a:latin typeface="Cambria Math"/>
                            </a:rPr>
                            <m:t>&lt;</m:t>
                          </m:r>
                          <m:r>
                            <a:rPr lang="es-CL" sz="2400" i="1">
                              <a:latin typeface="Cambria Math"/>
                            </a:rPr>
                            <m:t>𝐾</m:t>
                          </m:r>
                        </m:sub>
                        <m:sup/>
                        <m:e>
                          <m:f>
                            <m:fPr>
                              <m:ctrlPr>
                                <a:rPr lang="es-CL" sz="2400" i="1">
                                  <a:latin typeface="Cambria Math"/>
                                </a:rPr>
                              </m:ctrlPr>
                            </m:fPr>
                            <m:num>
                              <m:sSup>
                                <m:sSupPr>
                                  <m:ctrlPr>
                                    <a:rPr lang="es-CL" sz="2400" i="1">
                                      <a:latin typeface="Cambria Math"/>
                                    </a:rPr>
                                  </m:ctrlPr>
                                </m:sSupPr>
                                <m:e>
                                  <m:r>
                                    <a:rPr lang="es-CL" sz="2400" i="1">
                                      <a:latin typeface="Cambria Math"/>
                                    </a:rPr>
                                    <m:t>𝑑</m:t>
                                  </m:r>
                                </m:e>
                                <m:sup>
                                  <m:r>
                                    <a:rPr lang="es-CL" sz="2400" i="1">
                                      <a:latin typeface="Cambria Math"/>
                                    </a:rPr>
                                    <m:t>3</m:t>
                                  </m:r>
                                </m:sup>
                              </m:sSup>
                              <m:r>
                                <a:rPr lang="es-CL" sz="2400" i="1">
                                  <a:latin typeface="Cambria Math"/>
                                </a:rPr>
                                <m:t>𝑘</m:t>
                              </m:r>
                            </m:num>
                            <m:den>
                              <m:r>
                                <a:rPr lang="es-CL" sz="2400" i="1">
                                  <a:latin typeface="Cambria Math"/>
                                </a:rPr>
                                <m:t>2|</m:t>
                              </m:r>
                              <m:r>
                                <a:rPr lang="es-CL" sz="2400" i="1">
                                  <a:latin typeface="Cambria Math"/>
                                </a:rPr>
                                <m:t>𝑘</m:t>
                              </m:r>
                              <m:r>
                                <a:rPr lang="es-CL" sz="2400" i="1">
                                  <a:latin typeface="Cambria Math"/>
                                </a:rPr>
                                <m:t>|</m:t>
                              </m:r>
                              <m:sSup>
                                <m:sSupPr>
                                  <m:ctrlPr>
                                    <a:rPr lang="es-CL" sz="2400" i="1">
                                      <a:latin typeface="Cambria Math"/>
                                    </a:rPr>
                                  </m:ctrlPr>
                                </m:sSupPr>
                                <m:e>
                                  <m:r>
                                    <a:rPr lang="es-CL" sz="2400" i="1">
                                      <a:latin typeface="Cambria Math"/>
                                    </a:rPr>
                                    <m:t>(2</m:t>
                                  </m:r>
                                  <m:r>
                                    <a:rPr lang="es-CL" sz="2400" i="1">
                                      <a:latin typeface="Cambria Math"/>
                                    </a:rPr>
                                    <m:t>𝜋</m:t>
                                  </m:r>
                                  <m:r>
                                    <a:rPr lang="es-CL" sz="2400" i="1">
                                      <a:latin typeface="Cambria Math"/>
                                    </a:rPr>
                                    <m:t>)</m:t>
                                  </m:r>
                                </m:e>
                                <m:sup>
                                  <m:r>
                                    <a:rPr lang="es-CL" sz="2400" i="1">
                                      <a:latin typeface="Cambria Math"/>
                                    </a:rPr>
                                    <m:t>3</m:t>
                                  </m:r>
                                </m:sup>
                              </m:sSup>
                            </m:den>
                          </m:f>
                        </m:e>
                      </m:nary>
                      <m:r>
                        <a:rPr lang="es-CL" sz="2400" i="1">
                          <a:latin typeface="Cambria Math"/>
                        </a:rPr>
                        <m:t>[</m:t>
                      </m:r>
                      <m:nary>
                        <m:naryPr>
                          <m:chr m:val="∑"/>
                          <m:limLoc m:val="undOvr"/>
                          <m:ctrlPr>
                            <a:rPr lang="es-CL" sz="2400" i="1">
                              <a:latin typeface="Cambria Math"/>
                            </a:rPr>
                          </m:ctrlPr>
                        </m:naryPr>
                        <m:sub>
                          <m:r>
                            <a:rPr lang="es-CL" sz="2400" i="1">
                              <a:latin typeface="Cambria Math"/>
                            </a:rPr>
                            <m:t>𝜆</m:t>
                          </m:r>
                          <m:r>
                            <a:rPr lang="es-CL" sz="2400" i="1">
                              <a:latin typeface="Cambria Math"/>
                            </a:rPr>
                            <m:t>=1,2</m:t>
                          </m:r>
                        </m:sub>
                        <m:sup/>
                        <m:e>
                          <m:sSub>
                            <m:sSubPr>
                              <m:ctrlPr>
                                <a:rPr lang="es-CL" sz="2400" i="1">
                                  <a:latin typeface="Cambria Math"/>
                                </a:rPr>
                              </m:ctrlPr>
                            </m:sSubPr>
                            <m:e>
                              <m:r>
                                <a:rPr lang="es-CL" sz="2400" i="1">
                                  <a:latin typeface="Cambria Math"/>
                                </a:rPr>
                                <m:t>𝜀</m:t>
                              </m:r>
                            </m:e>
                            <m:sub>
                              <m:r>
                                <a:rPr lang="es-CL" sz="2400" i="1">
                                  <a:latin typeface="Cambria Math"/>
                                </a:rPr>
                                <m:t>𝜆</m:t>
                              </m:r>
                            </m:sub>
                          </m:sSub>
                          <m:d>
                            <m:dPr>
                              <m:ctrlPr>
                                <a:rPr lang="es-CL" sz="2400" i="1">
                                  <a:latin typeface="Cambria Math"/>
                                </a:rPr>
                              </m:ctrlPr>
                            </m:dPr>
                            <m:e>
                              <m:r>
                                <a:rPr lang="es-CL" sz="2400" i="1">
                                  <a:latin typeface="Cambria Math"/>
                                </a:rPr>
                                <m:t>𝑘</m:t>
                              </m:r>
                            </m:e>
                          </m:d>
                        </m:e>
                      </m:nary>
                      <m:sSup>
                        <m:sSupPr>
                          <m:ctrlPr>
                            <a:rPr lang="es-CL" sz="2400" i="1">
                              <a:latin typeface="Cambria Math"/>
                            </a:rPr>
                          </m:ctrlPr>
                        </m:sSupPr>
                        <m:e>
                          <m:r>
                            <a:rPr lang="es-CL" sz="2400" i="1">
                              <a:latin typeface="Cambria Math"/>
                            </a:rPr>
                            <m:t>𝑎</m:t>
                          </m:r>
                        </m:e>
                        <m:sup>
                          <m:r>
                            <a:rPr lang="es-CL" sz="2400" i="1">
                              <a:latin typeface="Cambria Math"/>
                            </a:rPr>
                            <m:t>𝜆</m:t>
                          </m:r>
                        </m:sup>
                      </m:sSup>
                      <m:d>
                        <m:dPr>
                          <m:ctrlPr>
                            <a:rPr lang="es-CL" sz="2400" i="1">
                              <a:latin typeface="Cambria Math"/>
                            </a:rPr>
                          </m:ctrlPr>
                        </m:dPr>
                        <m:e>
                          <m:r>
                            <a:rPr lang="es-CL" sz="2400" i="1">
                              <a:latin typeface="Cambria Math"/>
                            </a:rPr>
                            <m:t>𝑘</m:t>
                          </m:r>
                        </m:e>
                      </m:d>
                      <m:sSup>
                        <m:sSupPr>
                          <m:ctrlPr>
                            <a:rPr lang="es-CL" sz="2400" i="1">
                              <a:latin typeface="Cambria Math"/>
                            </a:rPr>
                          </m:ctrlPr>
                        </m:sSupPr>
                        <m:e>
                          <m:r>
                            <a:rPr lang="es-CL" sz="2400" i="1">
                              <a:latin typeface="Cambria Math"/>
                            </a:rPr>
                            <m:t>𝑒</m:t>
                          </m:r>
                        </m:e>
                        <m:sup>
                          <m:r>
                            <a:rPr lang="es-CL" sz="2400" i="1">
                              <a:latin typeface="Cambria Math"/>
                            </a:rPr>
                            <m:t>𝑖𝑘𝑥</m:t>
                          </m:r>
                        </m:sup>
                      </m:sSup>
                      <m:r>
                        <a:rPr lang="es-CL" sz="2400" i="1">
                          <a:latin typeface="Cambria Math"/>
                        </a:rPr>
                        <m:t>+</m:t>
                      </m:r>
                      <m:r>
                        <a:rPr lang="es-CL" sz="2400" i="1">
                          <a:latin typeface="Cambria Math"/>
                        </a:rPr>
                        <m:t>h𝑐</m:t>
                      </m:r>
                      <m:r>
                        <a:rPr lang="es-CL" sz="2400" i="1">
                          <a:latin typeface="Cambria Math"/>
                        </a:rPr>
                        <m:t>]</m:t>
                      </m:r>
                    </m:oMath>
                  </m:oMathPara>
                </a14:m>
                <a:endParaRPr lang="es-CL" sz="2400" dirty="0"/>
              </a:p>
              <a:p>
                <a:pPr algn="ctr"/>
                <a:endParaRPr lang="es-CL" sz="2400" dirty="0"/>
              </a:p>
            </p:txBody>
          </p:sp>
        </mc:Choice>
        <mc:Fallback xmlns="">
          <p:sp>
            <p:nvSpPr>
              <p:cNvPr id="7" name="6 CuadroTexto"/>
              <p:cNvSpPr txBox="1">
                <a:spLocks noRot="1" noChangeAspect="1" noMove="1" noResize="1" noEditPoints="1" noAdjustHandles="1" noChangeArrowheads="1" noChangeShapeType="1" noTextEdit="1"/>
              </p:cNvSpPr>
              <p:nvPr/>
            </p:nvSpPr>
            <p:spPr>
              <a:xfrm>
                <a:off x="179512" y="836712"/>
                <a:ext cx="8712968" cy="5839484"/>
              </a:xfrm>
              <a:prstGeom prst="rect">
                <a:avLst/>
              </a:prstGeom>
              <a:blipFill rotWithShape="1">
                <a:blip r:embed="rId2"/>
                <a:stretch>
                  <a:fillRect l="-1049" t="-835"/>
                </a:stretch>
              </a:blipFill>
            </p:spPr>
            <p:txBody>
              <a:bodyPr/>
              <a:lstStyle/>
              <a:p>
                <a:r>
                  <a:rPr lang="es-CL">
                    <a:noFill/>
                  </a:rPr>
                  <a:t> </a:t>
                </a:r>
              </a:p>
            </p:txBody>
          </p:sp>
        </mc:Fallback>
      </mc:AlternateContent>
    </p:spTree>
    <p:extLst>
      <p:ext uri="{BB962C8B-B14F-4D97-AF65-F5344CB8AC3E}">
        <p14:creationId xmlns:p14="http://schemas.microsoft.com/office/powerpoint/2010/main" val="3493589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476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5 CuadroTexto"/>
          <p:cNvSpPr txBox="1"/>
          <p:nvPr/>
        </p:nvSpPr>
        <p:spPr>
          <a:xfrm>
            <a:off x="0" y="0"/>
            <a:ext cx="9144000" cy="523220"/>
          </a:xfrm>
          <a:prstGeom prst="rect">
            <a:avLst/>
          </a:prstGeom>
          <a:noFill/>
        </p:spPr>
        <p:txBody>
          <a:bodyPr wrap="square" rtlCol="0">
            <a:spAutoFit/>
          </a:bodyPr>
          <a:lstStyle/>
          <a:p>
            <a:pPr algn="ctr"/>
            <a:r>
              <a:rPr lang="es-CL" sz="2800" dirty="0" smtClean="0">
                <a:solidFill>
                  <a:schemeClr val="bg1"/>
                </a:solidFill>
              </a:rPr>
              <a:t>El efecto </a:t>
            </a:r>
            <a:r>
              <a:rPr lang="es-CL" sz="2800" dirty="0" err="1" smtClean="0">
                <a:solidFill>
                  <a:schemeClr val="bg1"/>
                </a:solidFill>
              </a:rPr>
              <a:t>Lamb</a:t>
            </a:r>
            <a:endParaRPr lang="es-CL" sz="2800" dirty="0">
              <a:solidFill>
                <a:schemeClr val="bg1"/>
              </a:solidFill>
            </a:endParaRPr>
          </a:p>
        </p:txBody>
      </p:sp>
      <mc:AlternateContent xmlns:mc="http://schemas.openxmlformats.org/markup-compatibility/2006" xmlns:a14="http://schemas.microsoft.com/office/drawing/2010/main">
        <mc:Choice Requires="a14">
          <p:sp>
            <p:nvSpPr>
              <p:cNvPr id="7" name="6 CuadroTexto"/>
              <p:cNvSpPr txBox="1"/>
              <p:nvPr/>
            </p:nvSpPr>
            <p:spPr>
              <a:xfrm>
                <a:off x="251520" y="692696"/>
                <a:ext cx="8712968" cy="62327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es-CL" sz="2400" i="1" smtClean="0">
                              <a:latin typeface="Cambria Math"/>
                            </a:rPr>
                          </m:ctrlPr>
                        </m:sSupPr>
                        <m:e>
                          <m:sSub>
                            <m:sSubPr>
                              <m:ctrlPr>
                                <a:rPr lang="es-CL" sz="2400" i="1">
                                  <a:latin typeface="Cambria Math"/>
                                </a:rPr>
                              </m:ctrlPr>
                            </m:sSubPr>
                            <m:e>
                              <m:r>
                                <a:rPr lang="es-CL" sz="2400" i="1">
                                  <a:latin typeface="Cambria Math"/>
                                </a:rPr>
                                <m:t>𝐴</m:t>
                              </m:r>
                            </m:e>
                            <m:sub>
                              <m:r>
                                <a:rPr lang="es-CL" sz="2400" i="1">
                                  <a:latin typeface="Cambria Math"/>
                                </a:rPr>
                                <m:t>𝑞</m:t>
                              </m:r>
                            </m:sub>
                          </m:sSub>
                        </m:e>
                        <m:sup>
                          <m:r>
                            <a:rPr lang="es-CL" sz="2400" i="1">
                              <a:latin typeface="Cambria Math"/>
                            </a:rPr>
                            <m:t>0</m:t>
                          </m:r>
                        </m:sup>
                      </m:sSup>
                      <m:r>
                        <a:rPr lang="es-CL" sz="2400" i="1">
                          <a:latin typeface="Cambria Math"/>
                        </a:rPr>
                        <m:t>=0</m:t>
                      </m:r>
                    </m:oMath>
                  </m:oMathPara>
                </a14:m>
                <a:endParaRPr lang="es-CL" sz="2400" dirty="0" smtClean="0"/>
              </a:p>
              <a:p>
                <a:pPr algn="ctr"/>
                <a:endParaRPr lang="es-CL" sz="2400" dirty="0"/>
              </a:p>
              <a:p>
                <a:pPr algn="ctr"/>
                <a:r>
                  <a:rPr lang="es-CL" sz="2400" dirty="0" smtClean="0"/>
                  <a:t>Tratamos la interacción con el campo de radiación al orden más bajo tal que no desvanece y encontramos dos contribuciones. La primera es una contribución “gaviota” que surge del término cuadrático en </a:t>
                </a:r>
                <a14:m>
                  <m:oMath xmlns:m="http://schemas.openxmlformats.org/officeDocument/2006/math">
                    <m:sSub>
                      <m:sSubPr>
                        <m:ctrlPr>
                          <a:rPr lang="es-CL" sz="2400" i="1">
                            <a:latin typeface="Cambria Math"/>
                          </a:rPr>
                        </m:ctrlPr>
                      </m:sSubPr>
                      <m:e>
                        <m:r>
                          <a:rPr lang="es-CL" sz="2400" i="1">
                            <a:latin typeface="Cambria Math"/>
                          </a:rPr>
                          <m:t>𝐴</m:t>
                        </m:r>
                      </m:e>
                      <m:sub>
                        <m:r>
                          <a:rPr lang="es-CL" sz="2400" i="1">
                            <a:latin typeface="Cambria Math"/>
                          </a:rPr>
                          <m:t>𝑞</m:t>
                        </m:r>
                      </m:sub>
                    </m:sSub>
                  </m:oMath>
                </a14:m>
                <a:r>
                  <a:rPr lang="es-CL" sz="2400" dirty="0" smtClean="0"/>
                  <a:t>, la cual puede ser reabsorbida en </a:t>
                </a:r>
                <a14:m>
                  <m:oMath xmlns:m="http://schemas.openxmlformats.org/officeDocument/2006/math">
                    <m:r>
                      <a:rPr lang="es-CL" sz="2400" i="1">
                        <a:latin typeface="Cambria Math"/>
                      </a:rPr>
                      <m:t>𝐸</m:t>
                    </m:r>
                  </m:oMath>
                </a14:m>
                <a:r>
                  <a:rPr lang="es-CL" sz="2400" dirty="0" smtClean="0"/>
                  <a:t> como contribución a la </a:t>
                </a:r>
                <a:r>
                  <a:rPr lang="es-CL" sz="2400" dirty="0" err="1" smtClean="0"/>
                  <a:t>renormalización</a:t>
                </a:r>
                <a:r>
                  <a:rPr lang="es-CL" sz="2400" dirty="0" smtClean="0"/>
                  <a:t> de la masa. El segundo es de la forma:</a:t>
                </a:r>
              </a:p>
              <a:p>
                <a:pPr algn="ctr"/>
                <a:endParaRPr lang="es-CL" sz="2400" dirty="0"/>
              </a:p>
              <a:p>
                <a:pPr algn="ctr"/>
                <a14:m>
                  <m:oMathPara xmlns:m="http://schemas.openxmlformats.org/officeDocument/2006/math">
                    <m:oMathParaPr>
                      <m:jc m:val="centerGroup"/>
                    </m:oMathParaPr>
                    <m:oMath xmlns:m="http://schemas.openxmlformats.org/officeDocument/2006/math">
                      <m:sSup>
                        <m:sSupPr>
                          <m:ctrlPr>
                            <a:rPr lang="es-CL" sz="2400" i="1">
                              <a:latin typeface="Cambria Math"/>
                            </a:rPr>
                          </m:ctrlPr>
                        </m:sSupPr>
                        <m:e>
                          <m:r>
                            <a:rPr lang="es-CL" sz="2400" i="1">
                              <a:latin typeface="Cambria Math"/>
                            </a:rPr>
                            <m:t>𝛿</m:t>
                          </m:r>
                          <m:sSub>
                            <m:sSubPr>
                              <m:ctrlPr>
                                <a:rPr lang="es-CL" sz="2400" i="1">
                                  <a:latin typeface="Cambria Math"/>
                                </a:rPr>
                              </m:ctrlPr>
                            </m:sSubPr>
                            <m:e>
                              <m:r>
                                <a:rPr lang="es-CL" sz="2400" i="1">
                                  <a:latin typeface="Cambria Math"/>
                                </a:rPr>
                                <m:t>𝐸</m:t>
                              </m:r>
                            </m:e>
                            <m:sub>
                              <m:r>
                                <a:rPr lang="es-CL" sz="2400" i="1">
                                  <a:latin typeface="Cambria Math"/>
                                </a:rPr>
                                <m:t>𝑛</m:t>
                              </m:r>
                            </m:sub>
                          </m:sSub>
                        </m:e>
                        <m:sup>
                          <m:r>
                            <a:rPr lang="es-CL" sz="2400" i="1">
                              <a:latin typeface="Cambria Math"/>
                            </a:rPr>
                            <m:t>&lt;</m:t>
                          </m:r>
                        </m:sup>
                      </m:sSup>
                      <m:r>
                        <a:rPr lang="es-CL" sz="2400" i="1">
                          <a:latin typeface="Cambria Math"/>
                        </a:rPr>
                        <m:t>=</m:t>
                      </m:r>
                      <m:nary>
                        <m:naryPr>
                          <m:chr m:val="∑"/>
                          <m:limLoc m:val="undOvr"/>
                          <m:ctrlPr>
                            <a:rPr lang="es-CL" sz="2400" i="1">
                              <a:latin typeface="Cambria Math"/>
                            </a:rPr>
                          </m:ctrlPr>
                        </m:naryPr>
                        <m:sub>
                          <m:sSup>
                            <m:sSupPr>
                              <m:ctrlPr>
                                <a:rPr lang="es-CL" sz="2400" i="1">
                                  <a:latin typeface="Cambria Math"/>
                                </a:rPr>
                              </m:ctrlPr>
                            </m:sSupPr>
                            <m:e>
                              <m:r>
                                <a:rPr lang="es-CL" sz="2400" i="1">
                                  <a:latin typeface="Cambria Math"/>
                                </a:rPr>
                                <m:t>𝑛</m:t>
                              </m:r>
                            </m:e>
                            <m:sup>
                              <m:r>
                                <a:rPr lang="es-CL" sz="2400" i="1">
                                  <a:latin typeface="Cambria Math"/>
                                </a:rPr>
                                <m:t>′</m:t>
                              </m:r>
                            </m:sup>
                          </m:sSup>
                        </m:sub>
                        <m:sup/>
                        <m:e>
                          <m:nary>
                            <m:naryPr>
                              <m:limLoc m:val="subSup"/>
                              <m:ctrlPr>
                                <a:rPr lang="es-CL" sz="2400" i="1">
                                  <a:latin typeface="Cambria Math"/>
                                </a:rPr>
                              </m:ctrlPr>
                            </m:naryPr>
                            <m:sub>
                              <m:r>
                                <a:rPr lang="es-CL" sz="2400" i="1">
                                  <a:latin typeface="Cambria Math"/>
                                </a:rPr>
                                <m:t>𝑘</m:t>
                              </m:r>
                              <m:r>
                                <a:rPr lang="es-CL" sz="2400" i="1">
                                  <a:latin typeface="Cambria Math"/>
                                </a:rPr>
                                <m:t>&lt;</m:t>
                              </m:r>
                              <m:r>
                                <a:rPr lang="es-CL" sz="2400" i="1">
                                  <a:latin typeface="Cambria Math"/>
                                </a:rPr>
                                <m:t>𝐾</m:t>
                              </m:r>
                            </m:sub>
                            <m:sup/>
                            <m:e>
                              <m:f>
                                <m:fPr>
                                  <m:ctrlPr>
                                    <a:rPr lang="es-CL" sz="2400" i="1">
                                      <a:latin typeface="Cambria Math"/>
                                    </a:rPr>
                                  </m:ctrlPr>
                                </m:fPr>
                                <m:num>
                                  <m:sSup>
                                    <m:sSupPr>
                                      <m:ctrlPr>
                                        <a:rPr lang="es-CL" sz="2400" i="1">
                                          <a:latin typeface="Cambria Math"/>
                                        </a:rPr>
                                      </m:ctrlPr>
                                    </m:sSupPr>
                                    <m:e>
                                      <m:r>
                                        <a:rPr lang="es-CL" sz="2400" i="1">
                                          <a:latin typeface="Cambria Math"/>
                                        </a:rPr>
                                        <m:t>𝑑</m:t>
                                      </m:r>
                                    </m:e>
                                    <m:sup>
                                      <m:r>
                                        <a:rPr lang="es-CL" sz="2400" i="1">
                                          <a:latin typeface="Cambria Math"/>
                                        </a:rPr>
                                        <m:t>3</m:t>
                                      </m:r>
                                    </m:sup>
                                  </m:sSup>
                                  <m:r>
                                    <a:rPr lang="es-CL" sz="2400" i="1">
                                      <a:latin typeface="Cambria Math"/>
                                    </a:rPr>
                                    <m:t>𝑘</m:t>
                                  </m:r>
                                </m:num>
                                <m:den>
                                  <m:r>
                                    <a:rPr lang="es-CL" sz="2400" i="1">
                                      <a:latin typeface="Cambria Math"/>
                                    </a:rPr>
                                    <m:t>2|</m:t>
                                  </m:r>
                                  <m:r>
                                    <a:rPr lang="es-CL" sz="2400" i="1">
                                      <a:latin typeface="Cambria Math"/>
                                    </a:rPr>
                                    <m:t>𝑘</m:t>
                                  </m:r>
                                  <m:r>
                                    <a:rPr lang="es-CL" sz="2400" i="1">
                                      <a:latin typeface="Cambria Math"/>
                                    </a:rPr>
                                    <m:t>|</m:t>
                                  </m:r>
                                  <m:sSup>
                                    <m:sSupPr>
                                      <m:ctrlPr>
                                        <a:rPr lang="es-CL" sz="2400" i="1">
                                          <a:latin typeface="Cambria Math"/>
                                        </a:rPr>
                                      </m:ctrlPr>
                                    </m:sSupPr>
                                    <m:e>
                                      <m:r>
                                        <a:rPr lang="es-CL" sz="2400" i="1">
                                          <a:latin typeface="Cambria Math"/>
                                        </a:rPr>
                                        <m:t>(2</m:t>
                                      </m:r>
                                      <m:r>
                                        <a:rPr lang="es-CL" sz="2400" i="1">
                                          <a:latin typeface="Cambria Math"/>
                                        </a:rPr>
                                        <m:t>𝜋</m:t>
                                      </m:r>
                                      <m:r>
                                        <a:rPr lang="es-CL" sz="2400" i="1">
                                          <a:latin typeface="Cambria Math"/>
                                        </a:rPr>
                                        <m:t>)</m:t>
                                      </m:r>
                                    </m:e>
                                    <m:sup>
                                      <m:r>
                                        <a:rPr lang="es-CL" sz="2400" i="1">
                                          <a:latin typeface="Cambria Math"/>
                                        </a:rPr>
                                        <m:t>3</m:t>
                                      </m:r>
                                    </m:sup>
                                  </m:sSup>
                                </m:den>
                              </m:f>
                              <m:nary>
                                <m:naryPr>
                                  <m:chr m:val="∑"/>
                                  <m:limLoc m:val="undOvr"/>
                                  <m:ctrlPr>
                                    <a:rPr lang="es-CL" sz="2400" i="1">
                                      <a:latin typeface="Cambria Math"/>
                                    </a:rPr>
                                  </m:ctrlPr>
                                </m:naryPr>
                                <m:sub>
                                  <m:r>
                                    <a:rPr lang="es-CL" sz="2400" i="1">
                                      <a:latin typeface="Cambria Math"/>
                                    </a:rPr>
                                    <m:t>𝜆</m:t>
                                  </m:r>
                                </m:sub>
                                <m:sup/>
                                <m:e>
                                  <m:f>
                                    <m:fPr>
                                      <m:ctrlPr>
                                        <a:rPr lang="es-CL" sz="2400" i="1">
                                          <a:latin typeface="Cambria Math"/>
                                        </a:rPr>
                                      </m:ctrlPr>
                                    </m:fPr>
                                    <m:num>
                                      <m:sSup>
                                        <m:sSupPr>
                                          <m:ctrlPr>
                                            <a:rPr lang="es-CL" sz="2400" i="1">
                                              <a:latin typeface="Cambria Math"/>
                                            </a:rPr>
                                          </m:ctrlPr>
                                        </m:sSupPr>
                                        <m:e>
                                          <m:r>
                                            <a:rPr lang="es-CL" sz="2400" i="1">
                                              <a:latin typeface="Cambria Math"/>
                                            </a:rPr>
                                            <m:t>𝑒</m:t>
                                          </m:r>
                                        </m:e>
                                        <m:sup>
                                          <m:r>
                                            <a:rPr lang="es-CL" sz="2400" i="1">
                                              <a:latin typeface="Cambria Math"/>
                                            </a:rPr>
                                            <m:t>2</m:t>
                                          </m:r>
                                        </m:sup>
                                      </m:sSup>
                                    </m:num>
                                    <m:den>
                                      <m:sSup>
                                        <m:sSupPr>
                                          <m:ctrlPr>
                                            <a:rPr lang="es-CL" sz="2400" i="1">
                                              <a:latin typeface="Cambria Math"/>
                                            </a:rPr>
                                          </m:ctrlPr>
                                        </m:sSupPr>
                                        <m:e>
                                          <m:r>
                                            <a:rPr lang="es-CL" sz="2400" i="1">
                                              <a:latin typeface="Cambria Math"/>
                                            </a:rPr>
                                            <m:t>(2</m:t>
                                          </m:r>
                                          <m:r>
                                            <a:rPr lang="es-CL" sz="2400" i="1">
                                              <a:latin typeface="Cambria Math"/>
                                            </a:rPr>
                                            <m:t>𝑚</m:t>
                                          </m:r>
                                          <m:r>
                                            <a:rPr lang="es-CL" sz="2400" i="1">
                                              <a:latin typeface="Cambria Math"/>
                                            </a:rPr>
                                            <m:t>)</m:t>
                                          </m:r>
                                        </m:e>
                                        <m:sup>
                                          <m:r>
                                            <a:rPr lang="es-CL" sz="2400" i="1">
                                              <a:latin typeface="Cambria Math"/>
                                            </a:rPr>
                                            <m:t>2</m:t>
                                          </m:r>
                                        </m:sup>
                                      </m:sSup>
                                    </m:den>
                                  </m:f>
                                </m:e>
                              </m:nary>
                            </m:e>
                          </m:nary>
                        </m:e>
                      </m:nary>
                    </m:oMath>
                  </m:oMathPara>
                </a14:m>
                <a:endParaRPr lang="es-CL" sz="2400" dirty="0"/>
              </a:p>
              <a:p>
                <a:pPr algn="ctr"/>
                <a:endParaRPr lang="es-CL" sz="2400" dirty="0"/>
              </a:p>
              <a:p>
                <a:pPr algn="ctr"/>
                <a14:m>
                  <m:oMathPara xmlns:m="http://schemas.openxmlformats.org/officeDocument/2006/math">
                    <m:oMathParaPr>
                      <m:jc m:val="centerGroup"/>
                    </m:oMathParaPr>
                    <m:oMath xmlns:m="http://schemas.openxmlformats.org/officeDocument/2006/math">
                      <m:r>
                        <a:rPr lang="es-CL" sz="2400" i="1">
                          <a:latin typeface="Cambria Math"/>
                        </a:rPr>
                        <m:t>×</m:t>
                      </m:r>
                      <m:nary>
                        <m:naryPr>
                          <m:limLoc m:val="undOvr"/>
                          <m:subHide m:val="on"/>
                          <m:supHide m:val="on"/>
                          <m:ctrlPr>
                            <a:rPr lang="es-CL" sz="2400" i="1">
                              <a:latin typeface="Cambria Math"/>
                            </a:rPr>
                          </m:ctrlPr>
                        </m:naryPr>
                        <m:sub/>
                        <m:sup/>
                        <m:e>
                          <m:sSup>
                            <m:sSupPr>
                              <m:ctrlPr>
                                <a:rPr lang="es-CL" sz="2400" i="1">
                                  <a:latin typeface="Cambria Math"/>
                                </a:rPr>
                              </m:ctrlPr>
                            </m:sSupPr>
                            <m:e>
                              <m:r>
                                <a:rPr lang="es-CL" sz="2400" i="1">
                                  <a:latin typeface="Cambria Math"/>
                                </a:rPr>
                                <m:t>𝑑</m:t>
                              </m:r>
                            </m:e>
                            <m:sup>
                              <m:r>
                                <a:rPr lang="es-CL" sz="2400" i="1">
                                  <a:latin typeface="Cambria Math"/>
                                </a:rPr>
                                <m:t>3</m:t>
                              </m:r>
                            </m:sup>
                          </m:sSup>
                          <m:r>
                            <a:rPr lang="es-CL" sz="2400" i="1">
                              <a:latin typeface="Cambria Math"/>
                            </a:rPr>
                            <m:t>𝑥</m:t>
                          </m:r>
                          <m:f>
                            <m:fPr>
                              <m:ctrlPr>
                                <a:rPr lang="es-CL" sz="2400" i="1">
                                  <a:latin typeface="Cambria Math"/>
                                </a:rPr>
                              </m:ctrlPr>
                            </m:fPr>
                            <m:num>
                              <m:sSup>
                                <m:sSupPr>
                                  <m:ctrlPr>
                                    <a:rPr lang="es-CL" sz="2400" i="1">
                                      <a:latin typeface="Cambria Math"/>
                                    </a:rPr>
                                  </m:ctrlPr>
                                </m:sSupPr>
                                <m:e>
                                  <m:r>
                                    <a:rPr lang="es-CL" sz="2400" i="1">
                                      <a:latin typeface="Cambria Math"/>
                                    </a:rPr>
                                    <m:t>|</m:t>
                                  </m:r>
                                  <m:sSup>
                                    <m:sSupPr>
                                      <m:ctrlPr>
                                        <a:rPr lang="es-CL" sz="2400" i="1">
                                          <a:latin typeface="Cambria Math"/>
                                        </a:rPr>
                                      </m:ctrlPr>
                                    </m:sSupPr>
                                    <m:e>
                                      <m:sSub>
                                        <m:sSubPr>
                                          <m:ctrlPr>
                                            <a:rPr lang="es-CL" sz="2400" i="1">
                                              <a:latin typeface="Cambria Math"/>
                                            </a:rPr>
                                          </m:ctrlPr>
                                        </m:sSubPr>
                                        <m:e>
                                          <m:r>
                                            <a:rPr lang="es-CL" sz="2400" i="1">
                                              <a:latin typeface="Cambria Math"/>
                                            </a:rPr>
                                            <m:t>𝜓</m:t>
                                          </m:r>
                                        </m:e>
                                        <m:sub>
                                          <m:r>
                                            <a:rPr lang="es-CL" sz="2400" i="1">
                                              <a:latin typeface="Cambria Math"/>
                                            </a:rPr>
                                            <m:t>𝑛</m:t>
                                          </m:r>
                                        </m:sub>
                                      </m:sSub>
                                    </m:e>
                                    <m:sup>
                                      <m:r>
                                        <a:rPr lang="es-CL" sz="2400" i="1">
                                          <a:latin typeface="Cambria Math"/>
                                        </a:rPr>
                                        <m:t>∗</m:t>
                                      </m:r>
                                    </m:sup>
                                  </m:sSup>
                                  <m:r>
                                    <a:rPr lang="es-CL" sz="2400" i="1">
                                      <a:latin typeface="Cambria Math"/>
                                    </a:rPr>
                                    <m:t>(</m:t>
                                  </m:r>
                                  <m:r>
                                    <a:rPr lang="es-CL" sz="2400" i="1">
                                      <a:latin typeface="Cambria Math"/>
                                    </a:rPr>
                                    <m:t>𝑥</m:t>
                                  </m:r>
                                  <m:r>
                                    <a:rPr lang="es-CL" sz="2400" i="1">
                                      <a:latin typeface="Cambria Math"/>
                                    </a:rPr>
                                    <m:t>)[</m:t>
                                  </m:r>
                                  <m:f>
                                    <m:fPr>
                                      <m:ctrlPr>
                                        <a:rPr lang="es-CL" sz="2400" i="1">
                                          <a:latin typeface="Cambria Math"/>
                                        </a:rPr>
                                      </m:ctrlPr>
                                    </m:fPr>
                                    <m:num>
                                      <m:r>
                                        <a:rPr lang="es-CL" sz="2400" i="1">
                                          <a:latin typeface="Cambria Math"/>
                                        </a:rPr>
                                        <m:t>1</m:t>
                                      </m:r>
                                    </m:num>
                                    <m:den>
                                      <m:r>
                                        <a:rPr lang="es-CL" sz="2400" i="1">
                                          <a:latin typeface="Cambria Math"/>
                                        </a:rPr>
                                        <m:t>𝑖</m:t>
                                      </m:r>
                                    </m:den>
                                  </m:f>
                                  <m:r>
                                    <a:rPr lang="es-CL" sz="2400">
                                      <a:latin typeface="Cambria Math"/>
                                    </a:rPr>
                                    <m:t>𝛻</m:t>
                                  </m:r>
                                  <m:r>
                                    <a:rPr lang="es-CL" sz="2400" i="1">
                                      <a:latin typeface="Cambria Math"/>
                                    </a:rPr>
                                    <m:t>∙</m:t>
                                  </m:r>
                                  <m:sSub>
                                    <m:sSubPr>
                                      <m:ctrlPr>
                                        <a:rPr lang="es-CL" sz="2400" i="1">
                                          <a:latin typeface="Cambria Math"/>
                                        </a:rPr>
                                      </m:ctrlPr>
                                    </m:sSubPr>
                                    <m:e>
                                      <m:r>
                                        <a:rPr lang="es-CL" sz="2400" i="1">
                                          <a:latin typeface="Cambria Math"/>
                                        </a:rPr>
                                        <m:t>𝜀</m:t>
                                      </m:r>
                                    </m:e>
                                    <m:sub>
                                      <m:r>
                                        <a:rPr lang="es-CL" sz="2400" i="1">
                                          <a:latin typeface="Cambria Math"/>
                                        </a:rPr>
                                        <m:t>𝜆</m:t>
                                      </m:r>
                                    </m:sub>
                                  </m:sSub>
                                  <m:d>
                                    <m:dPr>
                                      <m:ctrlPr>
                                        <a:rPr lang="es-CL" sz="2400" i="1">
                                          <a:latin typeface="Cambria Math"/>
                                        </a:rPr>
                                      </m:ctrlPr>
                                    </m:dPr>
                                    <m:e>
                                      <m:r>
                                        <a:rPr lang="es-CL" sz="2400" i="1">
                                          <a:latin typeface="Cambria Math"/>
                                        </a:rPr>
                                        <m:t>𝑘</m:t>
                                      </m:r>
                                    </m:e>
                                  </m:d>
                                  <m:sSup>
                                    <m:sSupPr>
                                      <m:ctrlPr>
                                        <a:rPr lang="es-CL" sz="2400" i="1">
                                          <a:latin typeface="Cambria Math"/>
                                        </a:rPr>
                                      </m:ctrlPr>
                                    </m:sSupPr>
                                    <m:e>
                                      <m:r>
                                        <a:rPr lang="es-CL" sz="2400" i="1">
                                          <a:latin typeface="Cambria Math"/>
                                        </a:rPr>
                                        <m:t>𝑒</m:t>
                                      </m:r>
                                    </m:e>
                                    <m:sup>
                                      <m:r>
                                        <a:rPr lang="es-CL" sz="2400" i="1">
                                          <a:latin typeface="Cambria Math"/>
                                        </a:rPr>
                                        <m:t>𝑖𝑘</m:t>
                                      </m:r>
                                      <m:r>
                                        <a:rPr lang="es-CL" sz="2400" i="1">
                                          <a:latin typeface="Cambria Math"/>
                                        </a:rPr>
                                        <m:t>∙</m:t>
                                      </m:r>
                                      <m:r>
                                        <a:rPr lang="es-CL" sz="2400" i="1">
                                          <a:latin typeface="Cambria Math"/>
                                        </a:rPr>
                                        <m:t>𝑥</m:t>
                                      </m:r>
                                    </m:sup>
                                  </m:sSup>
                                  <m:r>
                                    <a:rPr lang="es-CL" sz="2400" i="1">
                                      <a:latin typeface="Cambria Math"/>
                                    </a:rPr>
                                    <m:t>+</m:t>
                                  </m:r>
                                  <m:sSup>
                                    <m:sSupPr>
                                      <m:ctrlPr>
                                        <a:rPr lang="es-CL" sz="2400" i="1">
                                          <a:latin typeface="Cambria Math"/>
                                        </a:rPr>
                                      </m:ctrlPr>
                                    </m:sSupPr>
                                    <m:e>
                                      <m:r>
                                        <a:rPr lang="es-CL" sz="2400" i="1">
                                          <a:latin typeface="Cambria Math"/>
                                        </a:rPr>
                                        <m:t>𝑒</m:t>
                                      </m:r>
                                    </m:e>
                                    <m:sup>
                                      <m:r>
                                        <a:rPr lang="es-CL" sz="2400" i="1">
                                          <a:latin typeface="Cambria Math"/>
                                        </a:rPr>
                                        <m:t>𝑖𝑘</m:t>
                                      </m:r>
                                      <m:r>
                                        <a:rPr lang="es-CL" sz="2400" i="1">
                                          <a:latin typeface="Cambria Math"/>
                                        </a:rPr>
                                        <m:t>∙</m:t>
                                      </m:r>
                                      <m:r>
                                        <a:rPr lang="es-CL" sz="2400" i="1">
                                          <a:latin typeface="Cambria Math"/>
                                        </a:rPr>
                                        <m:t>𝑥</m:t>
                                      </m:r>
                                    </m:sup>
                                  </m:sSup>
                                  <m:r>
                                    <a:rPr lang="es-CL" sz="2400" i="1">
                                      <a:latin typeface="Cambria Math"/>
                                    </a:rPr>
                                    <m:t>∙</m:t>
                                  </m:r>
                                  <m:sSub>
                                    <m:sSubPr>
                                      <m:ctrlPr>
                                        <a:rPr lang="es-CL" sz="2400" i="1">
                                          <a:latin typeface="Cambria Math"/>
                                        </a:rPr>
                                      </m:ctrlPr>
                                    </m:sSubPr>
                                    <m:e>
                                      <m:r>
                                        <a:rPr lang="es-CL" sz="2400" i="1">
                                          <a:latin typeface="Cambria Math"/>
                                        </a:rPr>
                                        <m:t>𝜀</m:t>
                                      </m:r>
                                    </m:e>
                                    <m:sub>
                                      <m:r>
                                        <a:rPr lang="es-CL" sz="2400" i="1">
                                          <a:latin typeface="Cambria Math"/>
                                        </a:rPr>
                                        <m:t>𝜆</m:t>
                                      </m:r>
                                    </m:sub>
                                  </m:sSub>
                                  <m:d>
                                    <m:dPr>
                                      <m:ctrlPr>
                                        <a:rPr lang="es-CL" sz="2400" i="1">
                                          <a:latin typeface="Cambria Math"/>
                                        </a:rPr>
                                      </m:ctrlPr>
                                    </m:dPr>
                                    <m:e>
                                      <m:r>
                                        <a:rPr lang="es-CL" sz="2400" i="1">
                                          <a:latin typeface="Cambria Math"/>
                                        </a:rPr>
                                        <m:t>𝑘</m:t>
                                      </m:r>
                                    </m:e>
                                  </m:d>
                                  <m:r>
                                    <a:rPr lang="es-CL" sz="2400" i="1">
                                      <a:latin typeface="Cambria Math"/>
                                    </a:rPr>
                                    <m:t>∙</m:t>
                                  </m:r>
                                  <m:f>
                                    <m:fPr>
                                      <m:ctrlPr>
                                        <a:rPr lang="es-CL" sz="2400" i="1">
                                          <a:latin typeface="Cambria Math"/>
                                        </a:rPr>
                                      </m:ctrlPr>
                                    </m:fPr>
                                    <m:num>
                                      <m:r>
                                        <a:rPr lang="es-CL" sz="2400" i="1">
                                          <a:latin typeface="Cambria Math"/>
                                        </a:rPr>
                                        <m:t>1</m:t>
                                      </m:r>
                                    </m:num>
                                    <m:den>
                                      <m:r>
                                        <a:rPr lang="es-CL" sz="2400" i="1">
                                          <a:latin typeface="Cambria Math"/>
                                        </a:rPr>
                                        <m:t>𝑖</m:t>
                                      </m:r>
                                    </m:den>
                                  </m:f>
                                  <m:r>
                                    <a:rPr lang="es-CL" sz="2400">
                                      <a:latin typeface="Cambria Math"/>
                                    </a:rPr>
                                    <m:t>𝛻</m:t>
                                  </m:r>
                                  <m:r>
                                    <a:rPr lang="es-CL" sz="2400" i="1">
                                      <a:latin typeface="Cambria Math"/>
                                    </a:rPr>
                                    <m:t>]</m:t>
                                  </m:r>
                                  <m:sSub>
                                    <m:sSubPr>
                                      <m:ctrlPr>
                                        <a:rPr lang="es-CL" sz="2400" i="1">
                                          <a:latin typeface="Cambria Math"/>
                                        </a:rPr>
                                      </m:ctrlPr>
                                    </m:sSubPr>
                                    <m:e>
                                      <m:r>
                                        <a:rPr lang="es-CL" sz="2400" i="1">
                                          <a:latin typeface="Cambria Math"/>
                                        </a:rPr>
                                        <m:t>𝜓</m:t>
                                      </m:r>
                                    </m:e>
                                    <m:sub>
                                      <m:sSup>
                                        <m:sSupPr>
                                          <m:ctrlPr>
                                            <a:rPr lang="es-CL" sz="2400" i="1">
                                              <a:latin typeface="Cambria Math"/>
                                            </a:rPr>
                                          </m:ctrlPr>
                                        </m:sSupPr>
                                        <m:e>
                                          <m:r>
                                            <a:rPr lang="es-CL" sz="2400" i="1">
                                              <a:latin typeface="Cambria Math"/>
                                            </a:rPr>
                                            <m:t>𝑛</m:t>
                                          </m:r>
                                        </m:e>
                                        <m:sup>
                                          <m:r>
                                            <a:rPr lang="es-CL" sz="2400" i="1">
                                              <a:latin typeface="Cambria Math"/>
                                            </a:rPr>
                                            <m:t>′</m:t>
                                          </m:r>
                                        </m:sup>
                                      </m:sSup>
                                    </m:sub>
                                  </m:sSub>
                                  <m:r>
                                    <a:rPr lang="es-CL" sz="2400" i="1">
                                      <a:latin typeface="Cambria Math"/>
                                    </a:rPr>
                                    <m:t>(</m:t>
                                  </m:r>
                                  <m:r>
                                    <a:rPr lang="es-CL" sz="2400" i="1">
                                      <a:latin typeface="Cambria Math"/>
                                    </a:rPr>
                                    <m:t>𝑥</m:t>
                                  </m:r>
                                  <m:r>
                                    <a:rPr lang="es-CL" sz="2400" i="1">
                                      <a:latin typeface="Cambria Math"/>
                                    </a:rPr>
                                    <m:t>)|</m:t>
                                  </m:r>
                                </m:e>
                                <m:sup>
                                  <m:r>
                                    <a:rPr lang="es-CL" sz="2400" i="1">
                                      <a:latin typeface="Cambria Math"/>
                                    </a:rPr>
                                    <m:t>2</m:t>
                                  </m:r>
                                </m:sup>
                              </m:sSup>
                            </m:num>
                            <m:den>
                              <m:sSub>
                                <m:sSubPr>
                                  <m:ctrlPr>
                                    <a:rPr lang="es-CL" sz="2400" i="1">
                                      <a:latin typeface="Cambria Math"/>
                                    </a:rPr>
                                  </m:ctrlPr>
                                </m:sSubPr>
                                <m:e>
                                  <m:r>
                                    <a:rPr lang="es-CL" sz="2400" i="1">
                                      <a:latin typeface="Cambria Math"/>
                                    </a:rPr>
                                    <m:t>𝐸</m:t>
                                  </m:r>
                                </m:e>
                                <m:sub>
                                  <m:r>
                                    <a:rPr lang="es-CL" sz="2400" i="1">
                                      <a:latin typeface="Cambria Math"/>
                                    </a:rPr>
                                    <m:t>𝑛</m:t>
                                  </m:r>
                                </m:sub>
                              </m:sSub>
                              <m:r>
                                <a:rPr lang="es-CL" sz="2400" i="1">
                                  <a:latin typeface="Cambria Math"/>
                                </a:rPr>
                                <m:t>−</m:t>
                              </m:r>
                              <m:sSub>
                                <m:sSubPr>
                                  <m:ctrlPr>
                                    <a:rPr lang="es-CL" sz="2400" i="1">
                                      <a:latin typeface="Cambria Math"/>
                                    </a:rPr>
                                  </m:ctrlPr>
                                </m:sSubPr>
                                <m:e>
                                  <m:r>
                                    <a:rPr lang="es-CL" sz="2400" i="1">
                                      <a:latin typeface="Cambria Math"/>
                                    </a:rPr>
                                    <m:t>𝐸</m:t>
                                  </m:r>
                                </m:e>
                                <m:sub>
                                  <m:sSup>
                                    <m:sSupPr>
                                      <m:ctrlPr>
                                        <a:rPr lang="es-CL" sz="2400" i="1">
                                          <a:latin typeface="Cambria Math"/>
                                        </a:rPr>
                                      </m:ctrlPr>
                                    </m:sSupPr>
                                    <m:e>
                                      <m:r>
                                        <a:rPr lang="es-CL" sz="2400" i="1">
                                          <a:latin typeface="Cambria Math"/>
                                        </a:rPr>
                                        <m:t>𝑛</m:t>
                                      </m:r>
                                    </m:e>
                                    <m:sup>
                                      <m:r>
                                        <a:rPr lang="es-CL" sz="2400" i="1">
                                          <a:latin typeface="Cambria Math"/>
                                        </a:rPr>
                                        <m:t>′</m:t>
                                      </m:r>
                                    </m:sup>
                                  </m:sSup>
                                </m:sub>
                              </m:sSub>
                              <m:r>
                                <a:rPr lang="es-CL" sz="2400" i="1">
                                  <a:latin typeface="Cambria Math"/>
                                </a:rPr>
                                <m:t>−</m:t>
                              </m:r>
                              <m:r>
                                <a:rPr lang="es-CL" sz="2400" i="1">
                                  <a:latin typeface="Cambria Math"/>
                                </a:rPr>
                                <m:t>𝑘</m:t>
                              </m:r>
                            </m:den>
                          </m:f>
                        </m:e>
                      </m:nary>
                    </m:oMath>
                  </m:oMathPara>
                </a14:m>
                <a:endParaRPr lang="es-CL" sz="2400" dirty="0" smtClean="0"/>
              </a:p>
              <a:p>
                <a:pPr algn="ctr"/>
                <a:endParaRPr lang="es-CL" sz="2400" dirty="0"/>
              </a:p>
            </p:txBody>
          </p:sp>
        </mc:Choice>
        <mc:Fallback xmlns="">
          <p:sp>
            <p:nvSpPr>
              <p:cNvPr id="7" name="6 CuadroTexto"/>
              <p:cNvSpPr txBox="1">
                <a:spLocks noRot="1" noChangeAspect="1" noMove="1" noResize="1" noEditPoints="1" noAdjustHandles="1" noChangeArrowheads="1" noChangeShapeType="1" noTextEdit="1"/>
              </p:cNvSpPr>
              <p:nvPr/>
            </p:nvSpPr>
            <p:spPr>
              <a:xfrm>
                <a:off x="251520" y="692696"/>
                <a:ext cx="8712968" cy="6232732"/>
              </a:xfrm>
              <a:prstGeom prst="rect">
                <a:avLst/>
              </a:prstGeom>
              <a:blipFill rotWithShape="1">
                <a:blip r:embed="rId2"/>
                <a:stretch>
                  <a:fillRect l="-490" r="-1329"/>
                </a:stretch>
              </a:blipFill>
            </p:spPr>
            <p:txBody>
              <a:bodyPr/>
              <a:lstStyle/>
              <a:p>
                <a:r>
                  <a:rPr lang="es-CL">
                    <a:noFill/>
                  </a:rPr>
                  <a:t> </a:t>
                </a:r>
              </a:p>
            </p:txBody>
          </p:sp>
        </mc:Fallback>
      </mc:AlternateContent>
    </p:spTree>
    <p:extLst>
      <p:ext uri="{BB962C8B-B14F-4D97-AF65-F5344CB8AC3E}">
        <p14:creationId xmlns:p14="http://schemas.microsoft.com/office/powerpoint/2010/main" val="2115348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4 CuadroTexto"/>
          <p:cNvSpPr txBox="1"/>
          <p:nvPr/>
        </p:nvSpPr>
        <p:spPr>
          <a:xfrm>
            <a:off x="0" y="0"/>
            <a:ext cx="9144000" cy="523220"/>
          </a:xfrm>
          <a:prstGeom prst="rect">
            <a:avLst/>
          </a:prstGeom>
          <a:noFill/>
        </p:spPr>
        <p:txBody>
          <a:bodyPr wrap="square" rtlCol="0">
            <a:spAutoFit/>
          </a:bodyPr>
          <a:lstStyle/>
          <a:p>
            <a:pPr algn="ctr"/>
            <a:r>
              <a:rPr lang="es-CL" sz="2800" dirty="0" smtClean="0">
                <a:solidFill>
                  <a:schemeClr val="bg1"/>
                </a:solidFill>
              </a:rPr>
              <a:t>El efecto </a:t>
            </a:r>
            <a:r>
              <a:rPr lang="es-CL" sz="2800" dirty="0" err="1" smtClean="0">
                <a:solidFill>
                  <a:schemeClr val="bg1"/>
                </a:solidFill>
              </a:rPr>
              <a:t>Lamb</a:t>
            </a:r>
            <a:endParaRPr lang="es-CL" sz="2800" dirty="0">
              <a:solidFill>
                <a:schemeClr val="bg1"/>
              </a:solidFill>
            </a:endParaRPr>
          </a:p>
        </p:txBody>
      </p:sp>
      <mc:AlternateContent xmlns:mc="http://schemas.openxmlformats.org/markup-compatibility/2006" xmlns:a14="http://schemas.microsoft.com/office/drawing/2010/main">
        <mc:Choice Requires="a14">
          <p:sp>
            <p:nvSpPr>
              <p:cNvPr id="6" name="5 CuadroTexto"/>
              <p:cNvSpPr txBox="1"/>
              <p:nvPr/>
            </p:nvSpPr>
            <p:spPr>
              <a:xfrm>
                <a:off x="251520" y="836712"/>
                <a:ext cx="8640960" cy="7734746"/>
              </a:xfrm>
              <a:prstGeom prst="rect">
                <a:avLst/>
              </a:prstGeom>
              <a:noFill/>
            </p:spPr>
            <p:txBody>
              <a:bodyPr wrap="square" rtlCol="0">
                <a:spAutoFit/>
              </a:bodyPr>
              <a:lstStyle/>
              <a:p>
                <a:r>
                  <a:rPr lang="es-CL" sz="2400" dirty="0" smtClean="0"/>
                  <a:t>donde </a:t>
                </a:r>
                <a14:m>
                  <m:oMath xmlns:m="http://schemas.openxmlformats.org/officeDocument/2006/math">
                    <m:sSub>
                      <m:sSubPr>
                        <m:ctrlPr>
                          <a:rPr lang="es-CL" sz="2400" i="1">
                            <a:latin typeface="Cambria Math"/>
                          </a:rPr>
                        </m:ctrlPr>
                      </m:sSubPr>
                      <m:e>
                        <m:r>
                          <a:rPr lang="es-CL" sz="2400" i="1">
                            <a:latin typeface="Cambria Math"/>
                          </a:rPr>
                          <m:t>𝐸</m:t>
                        </m:r>
                      </m:e>
                      <m:sub>
                        <m:r>
                          <a:rPr lang="es-CL" sz="2400" i="1">
                            <a:latin typeface="Cambria Math"/>
                          </a:rPr>
                          <m:t>𝑛</m:t>
                        </m:r>
                      </m:sub>
                    </m:sSub>
                  </m:oMath>
                </a14:m>
                <a:r>
                  <a:rPr lang="es-CL" sz="2400" dirty="0" smtClean="0"/>
                  <a:t> y </a:t>
                </a:r>
                <a14:m>
                  <m:oMath xmlns:m="http://schemas.openxmlformats.org/officeDocument/2006/math">
                    <m:sSub>
                      <m:sSubPr>
                        <m:ctrlPr>
                          <a:rPr lang="es-CL" sz="2400" i="1">
                            <a:latin typeface="Cambria Math"/>
                          </a:rPr>
                        </m:ctrlPr>
                      </m:sSubPr>
                      <m:e>
                        <m:r>
                          <a:rPr lang="es-CL" sz="2400" i="1">
                            <a:latin typeface="Cambria Math"/>
                          </a:rPr>
                          <m:t>𝐸</m:t>
                        </m:r>
                      </m:e>
                      <m:sub>
                        <m:sSup>
                          <m:sSupPr>
                            <m:ctrlPr>
                              <a:rPr lang="es-CL" sz="2400" i="1">
                                <a:latin typeface="Cambria Math"/>
                              </a:rPr>
                            </m:ctrlPr>
                          </m:sSupPr>
                          <m:e>
                            <m:r>
                              <a:rPr lang="es-CL" sz="2400" i="1">
                                <a:latin typeface="Cambria Math"/>
                              </a:rPr>
                              <m:t>𝑛</m:t>
                            </m:r>
                          </m:e>
                          <m:sup>
                            <m:r>
                              <a:rPr lang="es-CL" sz="2400" i="1">
                                <a:latin typeface="Cambria Math"/>
                              </a:rPr>
                              <m:t>′</m:t>
                            </m:r>
                          </m:sup>
                        </m:sSup>
                      </m:sub>
                    </m:sSub>
                  </m:oMath>
                </a14:m>
                <a:r>
                  <a:rPr lang="es-CL" sz="2400" dirty="0"/>
                  <a:t> </a:t>
                </a:r>
                <a:r>
                  <a:rPr lang="es-CL" sz="2400" dirty="0" smtClean="0"/>
                  <a:t> se establecen para niveles no perturbados, y </a:t>
                </a:r>
                <a14:m>
                  <m:oMath xmlns:m="http://schemas.openxmlformats.org/officeDocument/2006/math">
                    <m:sSub>
                      <m:sSubPr>
                        <m:ctrlPr>
                          <a:rPr lang="es-CL" sz="2400" i="1">
                            <a:latin typeface="Cambria Math"/>
                          </a:rPr>
                        </m:ctrlPr>
                      </m:sSubPr>
                      <m:e>
                        <m:r>
                          <a:rPr lang="es-CL" sz="2400" i="1">
                            <a:latin typeface="Cambria Math"/>
                          </a:rPr>
                          <m:t>𝐸</m:t>
                        </m:r>
                      </m:e>
                      <m:sub>
                        <m:r>
                          <a:rPr lang="es-CL" sz="2400" i="1">
                            <a:latin typeface="Cambria Math"/>
                          </a:rPr>
                          <m:t>𝑛</m:t>
                        </m:r>
                      </m:sub>
                    </m:sSub>
                    <m:r>
                      <a:rPr lang="es-CL" sz="2400" i="1">
                        <a:latin typeface="Cambria Math"/>
                      </a:rPr>
                      <m:t>≅</m:t>
                    </m:r>
                    <m:r>
                      <a:rPr lang="es-CL" sz="2400" i="1">
                        <a:latin typeface="Cambria Math"/>
                      </a:rPr>
                      <m:t>𝑚</m:t>
                    </m:r>
                    <m:r>
                      <a:rPr lang="es-CL" sz="2400" i="1">
                        <a:latin typeface="Cambria Math"/>
                      </a:rPr>
                      <m:t>−</m:t>
                    </m:r>
                    <m:f>
                      <m:fPr>
                        <m:ctrlPr>
                          <a:rPr lang="es-CL" sz="2400" i="1">
                            <a:latin typeface="Cambria Math"/>
                          </a:rPr>
                        </m:ctrlPr>
                      </m:fPr>
                      <m:num>
                        <m:r>
                          <a:rPr lang="es-CL" sz="2400" i="1">
                            <a:latin typeface="Cambria Math"/>
                          </a:rPr>
                          <m:t>𝑚</m:t>
                        </m:r>
                        <m:sSup>
                          <m:sSupPr>
                            <m:ctrlPr>
                              <a:rPr lang="es-CL" sz="2400" i="1">
                                <a:latin typeface="Cambria Math"/>
                              </a:rPr>
                            </m:ctrlPr>
                          </m:sSupPr>
                          <m:e>
                            <m:r>
                              <a:rPr lang="es-CL" sz="2400" i="1">
                                <a:latin typeface="Cambria Math"/>
                              </a:rPr>
                              <m:t>(</m:t>
                            </m:r>
                            <m:r>
                              <a:rPr lang="es-CL" sz="2400" i="1">
                                <a:latin typeface="Cambria Math"/>
                              </a:rPr>
                              <m:t>𝑍</m:t>
                            </m:r>
                            <m:r>
                              <a:rPr lang="es-CL" sz="2400" i="1">
                                <a:latin typeface="Cambria Math"/>
                              </a:rPr>
                              <m:t>𝛼</m:t>
                            </m:r>
                            <m:r>
                              <a:rPr lang="es-CL" sz="2400" i="1">
                                <a:latin typeface="Cambria Math"/>
                              </a:rPr>
                              <m:t>)</m:t>
                            </m:r>
                          </m:e>
                          <m:sup>
                            <m:r>
                              <a:rPr lang="es-CL" sz="2400" i="1">
                                <a:latin typeface="Cambria Math"/>
                              </a:rPr>
                              <m:t>2</m:t>
                            </m:r>
                          </m:sup>
                        </m:sSup>
                      </m:num>
                      <m:den>
                        <m:r>
                          <a:rPr lang="es-CL" sz="2400" i="1">
                            <a:latin typeface="Cambria Math"/>
                          </a:rPr>
                          <m:t>2</m:t>
                        </m:r>
                        <m:sSup>
                          <m:sSupPr>
                            <m:ctrlPr>
                              <a:rPr lang="es-CL" sz="2400" i="1">
                                <a:latin typeface="Cambria Math"/>
                              </a:rPr>
                            </m:ctrlPr>
                          </m:sSupPr>
                          <m:e>
                            <m:r>
                              <a:rPr lang="es-CL" sz="2400" i="1">
                                <a:latin typeface="Cambria Math"/>
                              </a:rPr>
                              <m:t>𝑛</m:t>
                            </m:r>
                          </m:e>
                          <m:sup>
                            <m:r>
                              <a:rPr lang="es-CL" sz="2400" i="1">
                                <a:latin typeface="Cambria Math"/>
                              </a:rPr>
                              <m:t>2</m:t>
                            </m:r>
                          </m:sup>
                        </m:sSup>
                      </m:den>
                    </m:f>
                  </m:oMath>
                </a14:m>
                <a:r>
                  <a:rPr lang="es-CL" sz="2400" dirty="0" smtClean="0"/>
                  <a:t> . Asumiendo </a:t>
                </a:r>
                <a14:m>
                  <m:oMath xmlns:m="http://schemas.openxmlformats.org/officeDocument/2006/math">
                    <m:r>
                      <a:rPr lang="es-CL" sz="2400" i="1">
                        <a:latin typeface="Cambria Math"/>
                      </a:rPr>
                      <m:t>𝐾</m:t>
                    </m:r>
                  </m:oMath>
                </a14:m>
                <a:r>
                  <a:rPr lang="es-CL" sz="2400" dirty="0" smtClean="0"/>
                  <a:t> muy pequeño, aproximamos </a:t>
                </a:r>
                <a14:m>
                  <m:oMath xmlns:m="http://schemas.openxmlformats.org/officeDocument/2006/math">
                    <m:sSup>
                      <m:sSupPr>
                        <m:ctrlPr>
                          <a:rPr lang="es-CL" sz="2400" i="1">
                            <a:latin typeface="Cambria Math"/>
                          </a:rPr>
                        </m:ctrlPr>
                      </m:sSupPr>
                      <m:e>
                        <m:r>
                          <a:rPr lang="es-CL" sz="2400" i="1">
                            <a:latin typeface="Cambria Math"/>
                          </a:rPr>
                          <m:t>𝑒</m:t>
                        </m:r>
                      </m:e>
                      <m:sup>
                        <m:r>
                          <a:rPr lang="es-CL" sz="2400" i="1">
                            <a:latin typeface="Cambria Math"/>
                          </a:rPr>
                          <m:t>𝑖𝑘</m:t>
                        </m:r>
                        <m:r>
                          <a:rPr lang="es-CL" sz="2400" i="1">
                            <a:latin typeface="Cambria Math"/>
                          </a:rPr>
                          <m:t>∙</m:t>
                        </m:r>
                        <m:r>
                          <a:rPr lang="es-CL" sz="2400" i="1">
                            <a:latin typeface="Cambria Math"/>
                          </a:rPr>
                          <m:t>𝑥</m:t>
                        </m:r>
                      </m:sup>
                    </m:sSup>
                  </m:oMath>
                </a14:m>
                <a:r>
                  <a:rPr lang="es-CL" sz="2400" dirty="0" smtClean="0"/>
                  <a:t> a la unidad. Definimos </a:t>
                </a:r>
                <a14:m>
                  <m:oMath xmlns:m="http://schemas.openxmlformats.org/officeDocument/2006/math">
                    <m:sSub>
                      <m:sSubPr>
                        <m:ctrlPr>
                          <a:rPr lang="es-CL" sz="2400" i="1">
                            <a:latin typeface="Cambria Math"/>
                          </a:rPr>
                        </m:ctrlPr>
                      </m:sSubPr>
                      <m:e>
                        <m:r>
                          <a:rPr lang="es-CL" sz="2400" i="1">
                            <a:latin typeface="Cambria Math"/>
                          </a:rPr>
                          <m:t>𝑣</m:t>
                        </m:r>
                      </m:e>
                      <m:sub>
                        <m:r>
                          <a:rPr lang="es-CL" sz="2400" i="1">
                            <a:latin typeface="Cambria Math"/>
                          </a:rPr>
                          <m:t>𝑜𝑝</m:t>
                        </m:r>
                      </m:sub>
                    </m:sSub>
                    <m:r>
                      <a:rPr lang="es-CL" sz="2400" i="1">
                        <a:latin typeface="Cambria Math"/>
                      </a:rPr>
                      <m:t>=(</m:t>
                    </m:r>
                    <m:f>
                      <m:fPr>
                        <m:type m:val="lin"/>
                        <m:ctrlPr>
                          <a:rPr lang="es-CL" sz="2400" i="1">
                            <a:latin typeface="Cambria Math"/>
                          </a:rPr>
                        </m:ctrlPr>
                      </m:fPr>
                      <m:num>
                        <m:r>
                          <a:rPr lang="es-CL" sz="2400" i="1">
                            <a:latin typeface="Cambria Math"/>
                          </a:rPr>
                          <m:t>1</m:t>
                        </m:r>
                      </m:num>
                      <m:den>
                        <m:r>
                          <a:rPr lang="es-CL" sz="2400" i="1">
                            <a:latin typeface="Cambria Math"/>
                          </a:rPr>
                          <m:t>2</m:t>
                        </m:r>
                        <m:r>
                          <a:rPr lang="es-CL" sz="2400" i="1">
                            <a:latin typeface="Cambria Math"/>
                          </a:rPr>
                          <m:t>𝑖𝑚</m:t>
                        </m:r>
                        <m:r>
                          <a:rPr lang="es-CL" sz="2400" i="1">
                            <a:latin typeface="Cambria Math"/>
                          </a:rPr>
                          <m:t>)</m:t>
                        </m:r>
                      </m:den>
                    </m:f>
                    <m:r>
                      <a:rPr lang="es-CL" sz="2400">
                        <a:latin typeface="Cambria Math"/>
                      </a:rPr>
                      <m:t>𝛻</m:t>
                    </m:r>
                  </m:oMath>
                </a14:m>
                <a:r>
                  <a:rPr lang="es-CL" sz="2400" dirty="0"/>
                  <a:t> </a:t>
                </a:r>
                <a:r>
                  <a:rPr lang="es-CL" sz="2400" dirty="0" smtClean="0"/>
                  <a:t>y notamos que:</a:t>
                </a:r>
              </a:p>
              <a:p>
                <a:pPr algn="ctr"/>
                <a14:m>
                  <m:oMathPara xmlns:m="http://schemas.openxmlformats.org/officeDocument/2006/math">
                    <m:oMathParaPr>
                      <m:jc m:val="centerGroup"/>
                    </m:oMathParaPr>
                    <m:oMath xmlns:m="http://schemas.openxmlformats.org/officeDocument/2006/math">
                      <m:nary>
                        <m:naryPr>
                          <m:chr m:val="∑"/>
                          <m:limLoc m:val="undOvr"/>
                          <m:ctrlPr>
                            <a:rPr lang="es-CL" sz="2400" i="1">
                              <a:latin typeface="Cambria Math"/>
                            </a:rPr>
                          </m:ctrlPr>
                        </m:naryPr>
                        <m:sub>
                          <m:r>
                            <a:rPr lang="es-CL" sz="2400" i="1">
                              <a:latin typeface="Cambria Math"/>
                            </a:rPr>
                            <m:t>𝜆</m:t>
                          </m:r>
                          <m:r>
                            <a:rPr lang="es-CL" sz="2400" i="1">
                              <a:latin typeface="Cambria Math"/>
                            </a:rPr>
                            <m:t>=1,2</m:t>
                          </m:r>
                        </m:sub>
                        <m:sup/>
                        <m:e>
                          <m:sSup>
                            <m:sSupPr>
                              <m:ctrlPr>
                                <a:rPr lang="es-CL" sz="2400" i="1">
                                  <a:latin typeface="Cambria Math"/>
                                </a:rPr>
                              </m:ctrlPr>
                            </m:sSupPr>
                            <m:e>
                              <m:r>
                                <a:rPr lang="es-CL" sz="2400" i="1">
                                  <a:latin typeface="Cambria Math"/>
                                </a:rPr>
                                <m:t>|&lt;</m:t>
                              </m:r>
                              <m:r>
                                <a:rPr lang="es-CL" sz="2400" i="1">
                                  <a:latin typeface="Cambria Math"/>
                                </a:rPr>
                                <m:t>𝑛</m:t>
                              </m:r>
                              <m:r>
                                <a:rPr lang="es-CL" sz="2400" i="1">
                                  <a:latin typeface="Cambria Math"/>
                                </a:rPr>
                                <m:t>|</m:t>
                              </m:r>
                              <m:sSub>
                                <m:sSubPr>
                                  <m:ctrlPr>
                                    <a:rPr lang="es-CL" sz="2400" i="1">
                                      <a:latin typeface="Cambria Math"/>
                                    </a:rPr>
                                  </m:ctrlPr>
                                </m:sSubPr>
                                <m:e>
                                  <m:r>
                                    <a:rPr lang="es-CL" sz="2400" i="1">
                                      <a:latin typeface="Cambria Math"/>
                                    </a:rPr>
                                    <m:t>𝑣</m:t>
                                  </m:r>
                                </m:e>
                                <m:sub>
                                  <m:r>
                                    <a:rPr lang="es-CL" sz="2400" i="1">
                                      <a:latin typeface="Cambria Math"/>
                                    </a:rPr>
                                    <m:t>𝑜𝑝</m:t>
                                  </m:r>
                                </m:sub>
                              </m:sSub>
                              <m:r>
                                <a:rPr lang="es-CL" sz="2400" i="1">
                                  <a:latin typeface="Cambria Math"/>
                                </a:rPr>
                                <m:t>∙</m:t>
                              </m:r>
                              <m:sSub>
                                <m:sSubPr>
                                  <m:ctrlPr>
                                    <a:rPr lang="es-CL" sz="2400" i="1">
                                      <a:latin typeface="Cambria Math"/>
                                    </a:rPr>
                                  </m:ctrlPr>
                                </m:sSubPr>
                                <m:e>
                                  <m:r>
                                    <a:rPr lang="es-CL" sz="2400" i="1">
                                      <a:latin typeface="Cambria Math"/>
                                    </a:rPr>
                                    <m:t>𝜀</m:t>
                                  </m:r>
                                </m:e>
                                <m:sub>
                                  <m:r>
                                    <a:rPr lang="es-CL" sz="2400" i="1">
                                      <a:latin typeface="Cambria Math"/>
                                    </a:rPr>
                                    <m:t>𝜆</m:t>
                                  </m:r>
                                </m:sub>
                              </m:sSub>
                              <m:r>
                                <a:rPr lang="es-CL" sz="2400" i="1">
                                  <a:latin typeface="Cambria Math"/>
                                </a:rPr>
                                <m:t>(</m:t>
                              </m:r>
                              <m:r>
                                <a:rPr lang="es-CL" sz="2400" i="1">
                                  <a:latin typeface="Cambria Math"/>
                                </a:rPr>
                                <m:t>𝑘</m:t>
                              </m:r>
                              <m:r>
                                <a:rPr lang="es-CL" sz="2400" i="1">
                                  <a:latin typeface="Cambria Math"/>
                                </a:rPr>
                                <m:t>)|</m:t>
                              </m:r>
                              <m:sSup>
                                <m:sSupPr>
                                  <m:ctrlPr>
                                    <a:rPr lang="es-CL" sz="2400" i="1">
                                      <a:latin typeface="Cambria Math"/>
                                    </a:rPr>
                                  </m:ctrlPr>
                                </m:sSupPr>
                                <m:e>
                                  <m:r>
                                    <a:rPr lang="es-CL" sz="2400" i="1">
                                      <a:latin typeface="Cambria Math"/>
                                    </a:rPr>
                                    <m:t>𝑛</m:t>
                                  </m:r>
                                </m:e>
                                <m:sup>
                                  <m:r>
                                    <a:rPr lang="es-CL" sz="2400" i="1">
                                      <a:latin typeface="Cambria Math"/>
                                    </a:rPr>
                                    <m:t>′</m:t>
                                  </m:r>
                                </m:sup>
                              </m:sSup>
                              <m:r>
                                <a:rPr lang="es-CL" sz="2400" i="1">
                                  <a:latin typeface="Cambria Math"/>
                                </a:rPr>
                                <m:t>&gt;|</m:t>
                              </m:r>
                            </m:e>
                            <m:sup>
                              <m:r>
                                <a:rPr lang="es-CL" sz="2400" i="1">
                                  <a:latin typeface="Cambria Math"/>
                                </a:rPr>
                                <m:t>2</m:t>
                              </m:r>
                            </m:sup>
                          </m:sSup>
                        </m:e>
                      </m:nary>
                      <m:r>
                        <a:rPr lang="es-CL" sz="2400" i="1">
                          <a:latin typeface="Cambria Math"/>
                        </a:rPr>
                        <m:t>=</m:t>
                      </m:r>
                    </m:oMath>
                  </m:oMathPara>
                </a14:m>
                <a:endParaRPr lang="es-CL" sz="2400" dirty="0"/>
              </a:p>
              <a:p>
                <a:pPr algn="ctr"/>
                <a:endParaRPr lang="es-CL" sz="2400" dirty="0" smtClean="0"/>
              </a:p>
              <a:p>
                <a:pPr algn="ctr"/>
                <a14:m>
                  <m:oMathPara xmlns:m="http://schemas.openxmlformats.org/officeDocument/2006/math">
                    <m:oMathParaPr>
                      <m:jc m:val="centerGroup"/>
                    </m:oMathParaPr>
                    <m:oMath xmlns:m="http://schemas.openxmlformats.org/officeDocument/2006/math">
                      <m:d>
                        <m:dPr>
                          <m:ctrlPr>
                            <a:rPr lang="es-CL" sz="2400" i="1">
                              <a:latin typeface="Cambria Math"/>
                            </a:rPr>
                          </m:ctrlPr>
                        </m:dPr>
                        <m:e>
                          <m:sSup>
                            <m:sSupPr>
                              <m:ctrlPr>
                                <a:rPr lang="es-CL" sz="2400" i="1">
                                  <a:latin typeface="Cambria Math"/>
                                </a:rPr>
                              </m:ctrlPr>
                            </m:sSupPr>
                            <m:e>
                              <m:r>
                                <a:rPr lang="es-CL" sz="2400" i="1">
                                  <a:latin typeface="Cambria Math"/>
                                </a:rPr>
                                <m:t>𝛿</m:t>
                              </m:r>
                            </m:e>
                            <m:sup>
                              <m:r>
                                <a:rPr lang="es-CL" sz="2400" i="1">
                                  <a:latin typeface="Cambria Math"/>
                                </a:rPr>
                                <m:t>𝑎𝑏</m:t>
                              </m:r>
                            </m:sup>
                          </m:sSup>
                          <m:r>
                            <a:rPr lang="es-CL" sz="2400" i="1">
                              <a:latin typeface="Cambria Math"/>
                            </a:rPr>
                            <m:t>−</m:t>
                          </m:r>
                          <m:f>
                            <m:fPr>
                              <m:ctrlPr>
                                <a:rPr lang="es-CL" sz="2400" i="1">
                                  <a:latin typeface="Cambria Math"/>
                                </a:rPr>
                              </m:ctrlPr>
                            </m:fPr>
                            <m:num>
                              <m:sSub>
                                <m:sSubPr>
                                  <m:ctrlPr>
                                    <a:rPr lang="es-CL" sz="2400" i="1">
                                      <a:latin typeface="Cambria Math"/>
                                    </a:rPr>
                                  </m:ctrlPr>
                                </m:sSubPr>
                                <m:e>
                                  <m:r>
                                    <a:rPr lang="es-CL" sz="2400" i="1">
                                      <a:latin typeface="Cambria Math"/>
                                    </a:rPr>
                                    <m:t>𝑘</m:t>
                                  </m:r>
                                </m:e>
                                <m:sub>
                                  <m:r>
                                    <a:rPr lang="es-CL" sz="2400" i="1">
                                      <a:latin typeface="Cambria Math"/>
                                    </a:rPr>
                                    <m:t>𝑎</m:t>
                                  </m:r>
                                </m:sub>
                              </m:sSub>
                              <m:sSub>
                                <m:sSubPr>
                                  <m:ctrlPr>
                                    <a:rPr lang="es-CL" sz="2400" i="1">
                                      <a:latin typeface="Cambria Math"/>
                                    </a:rPr>
                                  </m:ctrlPr>
                                </m:sSubPr>
                                <m:e>
                                  <m:r>
                                    <a:rPr lang="es-CL" sz="2400" i="1">
                                      <a:latin typeface="Cambria Math"/>
                                    </a:rPr>
                                    <m:t>𝑘</m:t>
                                  </m:r>
                                </m:e>
                                <m:sub>
                                  <m:r>
                                    <a:rPr lang="es-CL" sz="2400" i="1">
                                      <a:latin typeface="Cambria Math"/>
                                    </a:rPr>
                                    <m:t>𝑏</m:t>
                                  </m:r>
                                </m:sub>
                              </m:sSub>
                            </m:num>
                            <m:den>
                              <m:sSup>
                                <m:sSupPr>
                                  <m:ctrlPr>
                                    <a:rPr lang="es-CL" sz="2400" i="1">
                                      <a:latin typeface="Cambria Math"/>
                                    </a:rPr>
                                  </m:ctrlPr>
                                </m:sSupPr>
                                <m:e>
                                  <m:r>
                                    <a:rPr lang="es-CL" sz="2400" i="1">
                                      <a:latin typeface="Cambria Math"/>
                                    </a:rPr>
                                    <m:t>𝑘</m:t>
                                  </m:r>
                                </m:e>
                                <m:sup>
                                  <m:r>
                                    <a:rPr lang="es-CL" sz="2400" i="1">
                                      <a:latin typeface="Cambria Math"/>
                                    </a:rPr>
                                    <m:t>2</m:t>
                                  </m:r>
                                </m:sup>
                              </m:sSup>
                            </m:den>
                          </m:f>
                        </m:e>
                      </m:d>
                      <m:r>
                        <a:rPr lang="es-CL" sz="2400" i="1">
                          <a:latin typeface="Cambria Math"/>
                        </a:rPr>
                        <m:t>&lt;</m:t>
                      </m:r>
                      <m:r>
                        <a:rPr lang="es-CL" sz="2400" i="1">
                          <a:latin typeface="Cambria Math"/>
                        </a:rPr>
                        <m:t>𝑛</m:t>
                      </m:r>
                      <m:d>
                        <m:dPr>
                          <m:begChr m:val="|"/>
                          <m:endChr m:val="|"/>
                          <m:ctrlPr>
                            <a:rPr lang="es-CL" sz="2400" i="1">
                              <a:latin typeface="Cambria Math"/>
                            </a:rPr>
                          </m:ctrlPr>
                        </m:dPr>
                        <m:e>
                          <m:sSup>
                            <m:sSupPr>
                              <m:ctrlPr>
                                <a:rPr lang="es-CL" sz="2400" i="1">
                                  <a:latin typeface="Cambria Math"/>
                                </a:rPr>
                              </m:ctrlPr>
                            </m:sSupPr>
                            <m:e>
                              <m:sSub>
                                <m:sSubPr>
                                  <m:ctrlPr>
                                    <a:rPr lang="es-CL" sz="2400" i="1">
                                      <a:latin typeface="Cambria Math"/>
                                    </a:rPr>
                                  </m:ctrlPr>
                                </m:sSubPr>
                                <m:e>
                                  <m:r>
                                    <a:rPr lang="es-CL" sz="2400" i="1">
                                      <a:latin typeface="Cambria Math"/>
                                    </a:rPr>
                                    <m:t>𝑣</m:t>
                                  </m:r>
                                </m:e>
                                <m:sub>
                                  <m:r>
                                    <a:rPr lang="es-CL" sz="2400" i="1">
                                      <a:latin typeface="Cambria Math"/>
                                    </a:rPr>
                                    <m:t>𝑜𝑝</m:t>
                                  </m:r>
                                </m:sub>
                              </m:sSub>
                            </m:e>
                            <m:sup>
                              <m:r>
                                <a:rPr lang="es-CL" sz="2400" i="1">
                                  <a:latin typeface="Cambria Math"/>
                                </a:rPr>
                                <m:t>𝑎</m:t>
                              </m:r>
                            </m:sup>
                          </m:sSup>
                        </m:e>
                      </m:d>
                      <m:sSup>
                        <m:sSupPr>
                          <m:ctrlPr>
                            <a:rPr lang="es-CL" sz="2400" i="1">
                              <a:latin typeface="Cambria Math"/>
                            </a:rPr>
                          </m:ctrlPr>
                        </m:sSupPr>
                        <m:e>
                          <m:r>
                            <a:rPr lang="es-CL" sz="2400" i="1">
                              <a:latin typeface="Cambria Math"/>
                            </a:rPr>
                            <m:t>𝑛</m:t>
                          </m:r>
                        </m:e>
                        <m:sup>
                          <m:r>
                            <a:rPr lang="es-CL" sz="2400" i="1">
                              <a:latin typeface="Cambria Math"/>
                            </a:rPr>
                            <m:t>′</m:t>
                          </m:r>
                        </m:sup>
                      </m:sSup>
                      <m:r>
                        <a:rPr lang="es-CL" sz="2400" i="1">
                          <a:latin typeface="Cambria Math"/>
                        </a:rPr>
                        <m:t>&gt;&lt;</m:t>
                      </m:r>
                      <m:sSup>
                        <m:sSupPr>
                          <m:ctrlPr>
                            <a:rPr lang="es-CL" sz="2400" i="1">
                              <a:latin typeface="Cambria Math"/>
                            </a:rPr>
                          </m:ctrlPr>
                        </m:sSupPr>
                        <m:e>
                          <m:r>
                            <a:rPr lang="es-CL" sz="2400" i="1">
                              <a:latin typeface="Cambria Math"/>
                            </a:rPr>
                            <m:t>𝑛</m:t>
                          </m:r>
                        </m:e>
                        <m:sup>
                          <m:r>
                            <a:rPr lang="es-CL" sz="2400" i="1">
                              <a:latin typeface="Cambria Math"/>
                            </a:rPr>
                            <m:t>′</m:t>
                          </m:r>
                        </m:sup>
                      </m:sSup>
                      <m:d>
                        <m:dPr>
                          <m:begChr m:val="|"/>
                          <m:endChr m:val="|"/>
                          <m:ctrlPr>
                            <a:rPr lang="es-CL" sz="2400" i="1">
                              <a:latin typeface="Cambria Math"/>
                            </a:rPr>
                          </m:ctrlPr>
                        </m:dPr>
                        <m:e>
                          <m:sSup>
                            <m:sSupPr>
                              <m:ctrlPr>
                                <a:rPr lang="es-CL" sz="2400" i="1">
                                  <a:latin typeface="Cambria Math"/>
                                </a:rPr>
                              </m:ctrlPr>
                            </m:sSupPr>
                            <m:e>
                              <m:sSub>
                                <m:sSubPr>
                                  <m:ctrlPr>
                                    <a:rPr lang="es-CL" sz="2400" i="1">
                                      <a:latin typeface="Cambria Math"/>
                                    </a:rPr>
                                  </m:ctrlPr>
                                </m:sSubPr>
                                <m:e>
                                  <m:r>
                                    <a:rPr lang="es-CL" sz="2400" i="1">
                                      <a:latin typeface="Cambria Math"/>
                                    </a:rPr>
                                    <m:t>𝑣</m:t>
                                  </m:r>
                                </m:e>
                                <m:sub>
                                  <m:r>
                                    <a:rPr lang="es-CL" sz="2400" i="1">
                                      <a:latin typeface="Cambria Math"/>
                                    </a:rPr>
                                    <m:t>𝑜𝑝</m:t>
                                  </m:r>
                                </m:sub>
                              </m:sSub>
                            </m:e>
                            <m:sup>
                              <m:r>
                                <a:rPr lang="es-CL" sz="2400" i="1">
                                  <a:latin typeface="Cambria Math"/>
                                </a:rPr>
                                <m:t>𝑎</m:t>
                              </m:r>
                            </m:sup>
                          </m:sSup>
                        </m:e>
                      </m:d>
                      <m:r>
                        <a:rPr lang="es-CL" sz="2400" i="1">
                          <a:latin typeface="Cambria Math"/>
                        </a:rPr>
                        <m:t>𝑛</m:t>
                      </m:r>
                      <m:r>
                        <a:rPr lang="es-CL" sz="2400" i="1">
                          <a:latin typeface="Cambria Math"/>
                        </a:rPr>
                        <m:t>&gt;</m:t>
                      </m:r>
                    </m:oMath>
                  </m:oMathPara>
                </a14:m>
                <a:endParaRPr lang="es-CL" sz="2400" dirty="0"/>
              </a:p>
              <a:p>
                <a:pPr algn="ctr"/>
                <a:endParaRPr lang="es-CL" sz="2400" dirty="0" smtClean="0"/>
              </a:p>
              <a:p>
                <a:pPr algn="ctr"/>
                <a:r>
                  <a:rPr lang="es-CL" sz="2400" dirty="0" smtClean="0"/>
                  <a:t>y</a:t>
                </a:r>
              </a:p>
              <a:p>
                <a:pPr algn="ctr"/>
                <a:endParaRPr lang="es-CL" sz="2400" dirty="0"/>
              </a:p>
              <a:p>
                <a:pPr algn="ctr"/>
                <a14:m>
                  <m:oMathPara xmlns:m="http://schemas.openxmlformats.org/officeDocument/2006/math">
                    <m:oMathParaPr>
                      <m:jc m:val="centerGroup"/>
                    </m:oMathParaPr>
                    <m:oMath xmlns:m="http://schemas.openxmlformats.org/officeDocument/2006/math">
                      <m:nary>
                        <m:naryPr>
                          <m:limLoc m:val="undOvr"/>
                          <m:subHide m:val="on"/>
                          <m:supHide m:val="on"/>
                          <m:ctrlPr>
                            <a:rPr lang="es-CL" sz="2400" i="1">
                              <a:latin typeface="Cambria Math"/>
                            </a:rPr>
                          </m:ctrlPr>
                        </m:naryPr>
                        <m:sub/>
                        <m:sup/>
                        <m:e>
                          <m:f>
                            <m:fPr>
                              <m:ctrlPr>
                                <a:rPr lang="es-CL" sz="2400" i="1">
                                  <a:latin typeface="Cambria Math"/>
                                </a:rPr>
                              </m:ctrlPr>
                            </m:fPr>
                            <m:num>
                              <m:r>
                                <a:rPr lang="es-CL" sz="2400" i="1">
                                  <a:latin typeface="Cambria Math"/>
                                </a:rPr>
                                <m:t>𝑑</m:t>
                              </m:r>
                              <m:r>
                                <m:rPr>
                                  <m:sty m:val="p"/>
                                </m:rPr>
                                <a:rPr lang="es-CL" sz="2400">
                                  <a:latin typeface="Cambria Math"/>
                                </a:rPr>
                                <m:t>Ω</m:t>
                              </m:r>
                            </m:num>
                            <m:den>
                              <m:r>
                                <a:rPr lang="es-CL" sz="2400" i="1">
                                  <a:latin typeface="Cambria Math"/>
                                </a:rPr>
                                <m:t>4</m:t>
                              </m:r>
                              <m:r>
                                <a:rPr lang="es-CL" sz="2400" i="1">
                                  <a:latin typeface="Cambria Math"/>
                                </a:rPr>
                                <m:t>𝜋</m:t>
                              </m:r>
                            </m:den>
                          </m:f>
                        </m:e>
                      </m:nary>
                      <m:d>
                        <m:dPr>
                          <m:ctrlPr>
                            <a:rPr lang="es-CL" sz="2400" i="1">
                              <a:latin typeface="Cambria Math"/>
                            </a:rPr>
                          </m:ctrlPr>
                        </m:dPr>
                        <m:e>
                          <m:sSup>
                            <m:sSupPr>
                              <m:ctrlPr>
                                <a:rPr lang="es-CL" sz="2400" i="1">
                                  <a:latin typeface="Cambria Math"/>
                                </a:rPr>
                              </m:ctrlPr>
                            </m:sSupPr>
                            <m:e>
                              <m:r>
                                <a:rPr lang="es-CL" sz="2400" i="1">
                                  <a:latin typeface="Cambria Math"/>
                                </a:rPr>
                                <m:t>𝛿</m:t>
                              </m:r>
                            </m:e>
                            <m:sup>
                              <m:r>
                                <a:rPr lang="es-CL" sz="2400" i="1">
                                  <a:latin typeface="Cambria Math"/>
                                </a:rPr>
                                <m:t>𝑎𝑏</m:t>
                              </m:r>
                            </m:sup>
                          </m:sSup>
                          <m:r>
                            <a:rPr lang="es-CL" sz="2400" i="1">
                              <a:latin typeface="Cambria Math"/>
                            </a:rPr>
                            <m:t>−</m:t>
                          </m:r>
                          <m:f>
                            <m:fPr>
                              <m:ctrlPr>
                                <a:rPr lang="es-CL" sz="2400" i="1">
                                  <a:latin typeface="Cambria Math"/>
                                </a:rPr>
                              </m:ctrlPr>
                            </m:fPr>
                            <m:num>
                              <m:sSub>
                                <m:sSubPr>
                                  <m:ctrlPr>
                                    <a:rPr lang="es-CL" sz="2400" i="1">
                                      <a:latin typeface="Cambria Math"/>
                                    </a:rPr>
                                  </m:ctrlPr>
                                </m:sSubPr>
                                <m:e>
                                  <m:r>
                                    <a:rPr lang="es-CL" sz="2400" i="1">
                                      <a:latin typeface="Cambria Math"/>
                                    </a:rPr>
                                    <m:t>𝑘</m:t>
                                  </m:r>
                                </m:e>
                                <m:sub>
                                  <m:r>
                                    <a:rPr lang="es-CL" sz="2400" i="1">
                                      <a:latin typeface="Cambria Math"/>
                                    </a:rPr>
                                    <m:t>𝑎</m:t>
                                  </m:r>
                                </m:sub>
                              </m:sSub>
                              <m:sSub>
                                <m:sSubPr>
                                  <m:ctrlPr>
                                    <a:rPr lang="es-CL" sz="2400" i="1">
                                      <a:latin typeface="Cambria Math"/>
                                    </a:rPr>
                                  </m:ctrlPr>
                                </m:sSubPr>
                                <m:e>
                                  <m:r>
                                    <a:rPr lang="es-CL" sz="2400" i="1">
                                      <a:latin typeface="Cambria Math"/>
                                    </a:rPr>
                                    <m:t>𝑘</m:t>
                                  </m:r>
                                </m:e>
                                <m:sub>
                                  <m:r>
                                    <a:rPr lang="es-CL" sz="2400" i="1">
                                      <a:latin typeface="Cambria Math"/>
                                    </a:rPr>
                                    <m:t>𝑏</m:t>
                                  </m:r>
                                </m:sub>
                              </m:sSub>
                            </m:num>
                            <m:den>
                              <m:sSup>
                                <m:sSupPr>
                                  <m:ctrlPr>
                                    <a:rPr lang="es-CL" sz="2400" i="1">
                                      <a:latin typeface="Cambria Math"/>
                                    </a:rPr>
                                  </m:ctrlPr>
                                </m:sSupPr>
                                <m:e>
                                  <m:r>
                                    <a:rPr lang="es-CL" sz="2400" i="1">
                                      <a:latin typeface="Cambria Math"/>
                                    </a:rPr>
                                    <m:t>𝑘</m:t>
                                  </m:r>
                                </m:e>
                                <m:sup>
                                  <m:r>
                                    <a:rPr lang="es-CL" sz="2400" i="1">
                                      <a:latin typeface="Cambria Math"/>
                                    </a:rPr>
                                    <m:t>2</m:t>
                                  </m:r>
                                </m:sup>
                              </m:sSup>
                            </m:den>
                          </m:f>
                        </m:e>
                      </m:d>
                      <m:r>
                        <a:rPr lang="es-CL" sz="2400" i="1">
                          <a:latin typeface="Cambria Math"/>
                        </a:rPr>
                        <m:t>=</m:t>
                      </m:r>
                      <m:f>
                        <m:fPr>
                          <m:ctrlPr>
                            <a:rPr lang="es-CL" sz="2400" i="1">
                              <a:latin typeface="Cambria Math"/>
                            </a:rPr>
                          </m:ctrlPr>
                        </m:fPr>
                        <m:num>
                          <m:r>
                            <a:rPr lang="es-CL" sz="2400" i="1">
                              <a:latin typeface="Cambria Math"/>
                            </a:rPr>
                            <m:t>2</m:t>
                          </m:r>
                        </m:num>
                        <m:den>
                          <m:r>
                            <a:rPr lang="es-CL" sz="2400" i="1">
                              <a:latin typeface="Cambria Math"/>
                            </a:rPr>
                            <m:t>3</m:t>
                          </m:r>
                        </m:den>
                      </m:f>
                      <m:sSub>
                        <m:sSubPr>
                          <m:ctrlPr>
                            <a:rPr lang="es-CL" sz="2400" i="1">
                              <a:latin typeface="Cambria Math"/>
                            </a:rPr>
                          </m:ctrlPr>
                        </m:sSubPr>
                        <m:e>
                          <m:r>
                            <a:rPr lang="es-CL" sz="2400" i="1">
                              <a:latin typeface="Cambria Math"/>
                            </a:rPr>
                            <m:t>𝛿</m:t>
                          </m:r>
                        </m:e>
                        <m:sub>
                          <m:r>
                            <a:rPr lang="es-CL" sz="2400" i="1">
                              <a:latin typeface="Cambria Math"/>
                            </a:rPr>
                            <m:t>𝑎𝑏</m:t>
                          </m:r>
                        </m:sub>
                      </m:sSub>
                    </m:oMath>
                  </m:oMathPara>
                </a14:m>
                <a:endParaRPr lang="es-CL" sz="2400" dirty="0"/>
              </a:p>
              <a:p>
                <a:pPr algn="ctr"/>
                <a:endParaRPr lang="es-CL" sz="2400" dirty="0" smtClean="0"/>
              </a:p>
              <a:p>
                <a:pPr algn="ctr"/>
                <a:endParaRPr lang="es-CL" sz="2400" dirty="0"/>
              </a:p>
              <a:p>
                <a:pPr algn="ctr"/>
                <a:endParaRPr lang="es-CL" sz="2400" dirty="0" smtClean="0"/>
              </a:p>
              <a:p>
                <a:pPr algn="ctr"/>
                <a:endParaRPr lang="es-CL" sz="2400" dirty="0"/>
              </a:p>
              <a:p>
                <a:pPr algn="ctr"/>
                <a:r>
                  <a:rPr lang="es-CL" sz="2400" dirty="0" smtClean="0"/>
                  <a:t> </a:t>
                </a:r>
                <a:endParaRPr lang="es-CL" sz="2400" dirty="0"/>
              </a:p>
            </p:txBody>
          </p:sp>
        </mc:Choice>
        <mc:Fallback xmlns="">
          <p:sp>
            <p:nvSpPr>
              <p:cNvPr id="6" name="5 CuadroTexto"/>
              <p:cNvSpPr txBox="1">
                <a:spLocks noRot="1" noChangeAspect="1" noMove="1" noResize="1" noEditPoints="1" noAdjustHandles="1" noChangeArrowheads="1" noChangeShapeType="1" noTextEdit="1"/>
              </p:cNvSpPr>
              <p:nvPr/>
            </p:nvSpPr>
            <p:spPr>
              <a:xfrm>
                <a:off x="251520" y="836712"/>
                <a:ext cx="8640960" cy="7734746"/>
              </a:xfrm>
              <a:prstGeom prst="rect">
                <a:avLst/>
              </a:prstGeom>
              <a:blipFill rotWithShape="1">
                <a:blip r:embed="rId2"/>
                <a:stretch>
                  <a:fillRect l="-1058" t="-552" r="-1199"/>
                </a:stretch>
              </a:blipFill>
            </p:spPr>
            <p:txBody>
              <a:bodyPr/>
              <a:lstStyle/>
              <a:p>
                <a:r>
                  <a:rPr lang="es-CL">
                    <a:noFill/>
                  </a:rPr>
                  <a:t> </a:t>
                </a:r>
              </a:p>
            </p:txBody>
          </p:sp>
        </mc:Fallback>
      </mc:AlternateContent>
    </p:spTree>
    <p:extLst>
      <p:ext uri="{BB962C8B-B14F-4D97-AF65-F5344CB8AC3E}">
        <p14:creationId xmlns:p14="http://schemas.microsoft.com/office/powerpoint/2010/main" val="1341284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4 CuadroTexto"/>
          <p:cNvSpPr txBox="1"/>
          <p:nvPr/>
        </p:nvSpPr>
        <p:spPr>
          <a:xfrm>
            <a:off x="0" y="0"/>
            <a:ext cx="9144000" cy="523220"/>
          </a:xfrm>
          <a:prstGeom prst="rect">
            <a:avLst/>
          </a:prstGeom>
          <a:noFill/>
        </p:spPr>
        <p:txBody>
          <a:bodyPr wrap="square" rtlCol="0">
            <a:spAutoFit/>
          </a:bodyPr>
          <a:lstStyle/>
          <a:p>
            <a:pPr algn="ctr"/>
            <a:r>
              <a:rPr lang="es-CL" sz="2800" dirty="0" smtClean="0">
                <a:solidFill>
                  <a:schemeClr val="bg1"/>
                </a:solidFill>
              </a:rPr>
              <a:t>El efecto </a:t>
            </a:r>
            <a:r>
              <a:rPr lang="es-CL" sz="2800" dirty="0" err="1" smtClean="0">
                <a:solidFill>
                  <a:schemeClr val="bg1"/>
                </a:solidFill>
              </a:rPr>
              <a:t>Lamb</a:t>
            </a:r>
            <a:endParaRPr lang="es-CL" sz="2800" dirty="0">
              <a:solidFill>
                <a:schemeClr val="bg1"/>
              </a:solidFill>
            </a:endParaRPr>
          </a:p>
        </p:txBody>
      </p:sp>
      <mc:AlternateContent xmlns:mc="http://schemas.openxmlformats.org/markup-compatibility/2006" xmlns:a14="http://schemas.microsoft.com/office/drawing/2010/main">
        <mc:Choice Requires="a14">
          <p:sp>
            <p:nvSpPr>
              <p:cNvPr id="6" name="5 CuadroTexto"/>
              <p:cNvSpPr txBox="1"/>
              <p:nvPr/>
            </p:nvSpPr>
            <p:spPr>
              <a:xfrm>
                <a:off x="251520" y="908720"/>
                <a:ext cx="8640960" cy="6016519"/>
              </a:xfrm>
              <a:prstGeom prst="rect">
                <a:avLst/>
              </a:prstGeom>
              <a:noFill/>
            </p:spPr>
            <p:txBody>
              <a:bodyPr wrap="square" rtlCol="0">
                <a:spAutoFit/>
              </a:bodyPr>
              <a:lstStyle/>
              <a:p>
                <a:pPr algn="ctr"/>
                <a:r>
                  <a:rPr lang="es-CL" sz="2400" dirty="0" smtClean="0"/>
                  <a:t>Por lo tanto, concluimos que:</a:t>
                </a:r>
              </a:p>
              <a:p>
                <a:pPr algn="ctr"/>
                <a:endParaRPr lang="es-CL" sz="2400" dirty="0"/>
              </a:p>
              <a:p>
                <a:pPr algn="ctr"/>
                <a14:m>
                  <m:oMathPara xmlns:m="http://schemas.openxmlformats.org/officeDocument/2006/math">
                    <m:oMathParaPr>
                      <m:jc m:val="centerGroup"/>
                    </m:oMathParaPr>
                    <m:oMath xmlns:m="http://schemas.openxmlformats.org/officeDocument/2006/math">
                      <m:sSup>
                        <m:sSupPr>
                          <m:ctrlPr>
                            <a:rPr lang="es-CL" sz="2400" i="1">
                              <a:latin typeface="Cambria Math"/>
                            </a:rPr>
                          </m:ctrlPr>
                        </m:sSupPr>
                        <m:e>
                          <m:r>
                            <a:rPr lang="es-CL" sz="2400" i="1">
                              <a:latin typeface="Cambria Math"/>
                            </a:rPr>
                            <m:t>𝛿</m:t>
                          </m:r>
                          <m:sSub>
                            <m:sSubPr>
                              <m:ctrlPr>
                                <a:rPr lang="es-CL" sz="2400" i="1">
                                  <a:latin typeface="Cambria Math"/>
                                </a:rPr>
                              </m:ctrlPr>
                            </m:sSubPr>
                            <m:e>
                              <m:r>
                                <a:rPr lang="es-CL" sz="2400" i="1">
                                  <a:latin typeface="Cambria Math"/>
                                </a:rPr>
                                <m:t>𝐸</m:t>
                              </m:r>
                            </m:e>
                            <m:sub>
                              <m:r>
                                <a:rPr lang="es-CL" sz="2400" i="1">
                                  <a:latin typeface="Cambria Math"/>
                                </a:rPr>
                                <m:t>𝑛</m:t>
                              </m:r>
                            </m:sub>
                          </m:sSub>
                        </m:e>
                        <m:sup>
                          <m:r>
                            <a:rPr lang="es-CL" sz="2400" i="1">
                              <a:latin typeface="Cambria Math"/>
                            </a:rPr>
                            <m:t>&lt;</m:t>
                          </m:r>
                        </m:sup>
                      </m:sSup>
                      <m:r>
                        <a:rPr lang="es-CL" sz="2400" i="1">
                          <a:latin typeface="Cambria Math"/>
                        </a:rPr>
                        <m:t>=</m:t>
                      </m:r>
                      <m:f>
                        <m:fPr>
                          <m:ctrlPr>
                            <a:rPr lang="es-CL" sz="2400" i="1">
                              <a:latin typeface="Cambria Math"/>
                            </a:rPr>
                          </m:ctrlPr>
                        </m:fPr>
                        <m:num>
                          <m:r>
                            <a:rPr lang="es-CL" sz="2400" i="1">
                              <a:latin typeface="Cambria Math"/>
                            </a:rPr>
                            <m:t>2</m:t>
                          </m:r>
                          <m:r>
                            <a:rPr lang="es-CL" sz="2400" i="1">
                              <a:latin typeface="Cambria Math"/>
                            </a:rPr>
                            <m:t>𝛼</m:t>
                          </m:r>
                        </m:num>
                        <m:den>
                          <m:r>
                            <a:rPr lang="es-CL" sz="2400" i="1">
                              <a:latin typeface="Cambria Math"/>
                            </a:rPr>
                            <m:t>3</m:t>
                          </m:r>
                          <m:r>
                            <a:rPr lang="es-CL" sz="2400" i="1">
                              <a:latin typeface="Cambria Math"/>
                            </a:rPr>
                            <m:t>𝜋</m:t>
                          </m:r>
                        </m:den>
                      </m:f>
                      <m:nary>
                        <m:naryPr>
                          <m:chr m:val="∑"/>
                          <m:limLoc m:val="undOvr"/>
                          <m:ctrlPr>
                            <a:rPr lang="es-CL" sz="2400" i="1">
                              <a:latin typeface="Cambria Math"/>
                            </a:rPr>
                          </m:ctrlPr>
                        </m:naryPr>
                        <m:sub>
                          <m:sSup>
                            <m:sSupPr>
                              <m:ctrlPr>
                                <a:rPr lang="es-CL" sz="2400" i="1">
                                  <a:latin typeface="Cambria Math"/>
                                </a:rPr>
                              </m:ctrlPr>
                            </m:sSupPr>
                            <m:e>
                              <m:r>
                                <a:rPr lang="es-CL" sz="2400" i="1">
                                  <a:latin typeface="Cambria Math"/>
                                </a:rPr>
                                <m:t>𝑛</m:t>
                              </m:r>
                            </m:e>
                            <m:sup>
                              <m:r>
                                <a:rPr lang="es-CL" sz="2400" i="1">
                                  <a:latin typeface="Cambria Math"/>
                                </a:rPr>
                                <m:t>′</m:t>
                              </m:r>
                            </m:sup>
                          </m:sSup>
                        </m:sub>
                        <m:sup/>
                        <m:e>
                          <m:nary>
                            <m:naryPr>
                              <m:limLoc m:val="undOvr"/>
                              <m:ctrlPr>
                                <a:rPr lang="es-CL" sz="2400" i="1">
                                  <a:latin typeface="Cambria Math"/>
                                </a:rPr>
                              </m:ctrlPr>
                            </m:naryPr>
                            <m:sub>
                              <m:r>
                                <a:rPr lang="es-CL" sz="2400" i="1">
                                  <a:latin typeface="Cambria Math"/>
                                </a:rPr>
                                <m:t>0</m:t>
                              </m:r>
                            </m:sub>
                            <m:sup>
                              <m:r>
                                <a:rPr lang="es-CL" sz="2400" i="1">
                                  <a:latin typeface="Cambria Math"/>
                                </a:rPr>
                                <m:t>𝐾</m:t>
                              </m:r>
                            </m:sup>
                            <m:e>
                              <m:f>
                                <m:fPr>
                                  <m:ctrlPr>
                                    <a:rPr lang="es-CL" sz="2400" i="1">
                                      <a:latin typeface="Cambria Math"/>
                                    </a:rPr>
                                  </m:ctrlPr>
                                </m:fPr>
                                <m:num>
                                  <m:r>
                                    <a:rPr lang="es-CL" sz="2400" i="1">
                                      <a:latin typeface="Cambria Math"/>
                                    </a:rPr>
                                    <m:t>𝑑𝑘</m:t>
                                  </m:r>
                                  <m:r>
                                    <a:rPr lang="es-CL" sz="2400" i="1">
                                      <a:latin typeface="Cambria Math"/>
                                    </a:rPr>
                                    <m:t> </m:t>
                                  </m:r>
                                  <m:r>
                                    <a:rPr lang="es-CL" sz="2400" i="1">
                                      <a:latin typeface="Cambria Math"/>
                                    </a:rPr>
                                    <m:t>𝑘</m:t>
                                  </m:r>
                                </m:num>
                                <m:den>
                                  <m:sSub>
                                    <m:sSubPr>
                                      <m:ctrlPr>
                                        <a:rPr lang="es-CL" sz="2400" i="1">
                                          <a:latin typeface="Cambria Math"/>
                                        </a:rPr>
                                      </m:ctrlPr>
                                    </m:sSubPr>
                                    <m:e>
                                      <m:r>
                                        <a:rPr lang="es-CL" sz="2400" i="1">
                                          <a:latin typeface="Cambria Math"/>
                                        </a:rPr>
                                        <m:t>𝐸</m:t>
                                      </m:r>
                                    </m:e>
                                    <m:sub>
                                      <m:r>
                                        <a:rPr lang="es-CL" sz="2400" i="1">
                                          <a:latin typeface="Cambria Math"/>
                                        </a:rPr>
                                        <m:t>𝑛</m:t>
                                      </m:r>
                                    </m:sub>
                                  </m:sSub>
                                  <m:r>
                                    <a:rPr lang="es-CL" sz="2400" i="1">
                                      <a:latin typeface="Cambria Math"/>
                                    </a:rPr>
                                    <m:t>−</m:t>
                                  </m:r>
                                  <m:sSub>
                                    <m:sSubPr>
                                      <m:ctrlPr>
                                        <a:rPr lang="es-CL" sz="2400" i="1">
                                          <a:latin typeface="Cambria Math"/>
                                        </a:rPr>
                                      </m:ctrlPr>
                                    </m:sSubPr>
                                    <m:e>
                                      <m:r>
                                        <a:rPr lang="es-CL" sz="2400" i="1">
                                          <a:latin typeface="Cambria Math"/>
                                        </a:rPr>
                                        <m:t>𝐸</m:t>
                                      </m:r>
                                    </m:e>
                                    <m:sub>
                                      <m:sSup>
                                        <m:sSupPr>
                                          <m:ctrlPr>
                                            <a:rPr lang="es-CL" sz="2400" i="1">
                                              <a:latin typeface="Cambria Math"/>
                                            </a:rPr>
                                          </m:ctrlPr>
                                        </m:sSupPr>
                                        <m:e>
                                          <m:r>
                                            <a:rPr lang="es-CL" sz="2400" i="1">
                                              <a:latin typeface="Cambria Math"/>
                                            </a:rPr>
                                            <m:t>𝑛</m:t>
                                          </m:r>
                                        </m:e>
                                        <m:sup>
                                          <m:r>
                                            <a:rPr lang="es-CL" sz="2400" i="1">
                                              <a:latin typeface="Cambria Math"/>
                                            </a:rPr>
                                            <m:t>′</m:t>
                                          </m:r>
                                        </m:sup>
                                      </m:sSup>
                                    </m:sub>
                                  </m:sSub>
                                  <m:r>
                                    <a:rPr lang="es-CL" sz="2400" i="1">
                                      <a:latin typeface="Cambria Math"/>
                                    </a:rPr>
                                    <m:t>−</m:t>
                                  </m:r>
                                  <m:r>
                                    <a:rPr lang="es-CL" sz="2400" i="1">
                                      <a:latin typeface="Cambria Math"/>
                                    </a:rPr>
                                    <m:t>𝑘</m:t>
                                  </m:r>
                                </m:den>
                              </m:f>
                            </m:e>
                          </m:nary>
                        </m:e>
                      </m:nary>
                    </m:oMath>
                  </m:oMathPara>
                </a14:m>
                <a:endParaRPr lang="es-CL" sz="2400" dirty="0"/>
              </a:p>
              <a:p>
                <a:pPr algn="ctr"/>
                <a:endParaRPr lang="es-CL" sz="2400" dirty="0" smtClean="0"/>
              </a:p>
              <a:p>
                <a:pPr algn="ctr"/>
                <a14:m>
                  <m:oMathPara xmlns:m="http://schemas.openxmlformats.org/officeDocument/2006/math">
                    <m:oMathParaPr>
                      <m:jc m:val="centerGroup"/>
                    </m:oMathParaPr>
                    <m:oMath xmlns:m="http://schemas.openxmlformats.org/officeDocument/2006/math">
                      <m:sSup>
                        <m:sSupPr>
                          <m:ctrlPr>
                            <a:rPr lang="es-CL" sz="2400" i="1">
                              <a:latin typeface="Cambria Math"/>
                            </a:rPr>
                          </m:ctrlPr>
                        </m:sSupPr>
                        <m:e>
                          <m:d>
                            <m:dPr>
                              <m:begChr m:val="|"/>
                              <m:endChr m:val="|"/>
                              <m:ctrlPr>
                                <a:rPr lang="es-CL" sz="2400" i="1">
                                  <a:latin typeface="Cambria Math"/>
                                </a:rPr>
                              </m:ctrlPr>
                            </m:dPr>
                            <m:e>
                              <m:r>
                                <a:rPr lang="es-CL" sz="2400" i="1">
                                  <a:latin typeface="Cambria Math"/>
                                </a:rPr>
                                <m:t>&lt;</m:t>
                              </m:r>
                              <m:r>
                                <a:rPr lang="es-CL" sz="2400" i="1">
                                  <a:latin typeface="Cambria Math"/>
                                </a:rPr>
                                <m:t>𝑛</m:t>
                              </m:r>
                            </m:e>
                          </m:d>
                          <m:sSub>
                            <m:sSubPr>
                              <m:ctrlPr>
                                <a:rPr lang="es-CL" sz="2400" i="1">
                                  <a:latin typeface="Cambria Math"/>
                                </a:rPr>
                              </m:ctrlPr>
                            </m:sSubPr>
                            <m:e>
                              <m:r>
                                <a:rPr lang="es-CL" sz="2400" i="1">
                                  <a:latin typeface="Cambria Math"/>
                                </a:rPr>
                                <m:t>𝑣</m:t>
                              </m:r>
                            </m:e>
                            <m:sub>
                              <m:r>
                                <a:rPr lang="es-CL" sz="2400" i="1">
                                  <a:latin typeface="Cambria Math"/>
                                </a:rPr>
                                <m:t>𝑜𝑝</m:t>
                              </m:r>
                            </m:sub>
                          </m:sSub>
                          <m:r>
                            <a:rPr lang="es-CL" sz="2400" i="1">
                              <a:latin typeface="Cambria Math"/>
                            </a:rPr>
                            <m:t>|</m:t>
                          </m:r>
                          <m:sSup>
                            <m:sSupPr>
                              <m:ctrlPr>
                                <a:rPr lang="es-CL" sz="2400" i="1">
                                  <a:latin typeface="Cambria Math"/>
                                </a:rPr>
                              </m:ctrlPr>
                            </m:sSupPr>
                            <m:e>
                              <m:r>
                                <a:rPr lang="es-CL" sz="2400" i="1">
                                  <a:latin typeface="Cambria Math"/>
                                </a:rPr>
                                <m:t>𝑛</m:t>
                              </m:r>
                            </m:e>
                            <m:sup>
                              <m:r>
                                <a:rPr lang="es-CL" sz="2400" i="1">
                                  <a:latin typeface="Cambria Math"/>
                                </a:rPr>
                                <m:t>′</m:t>
                              </m:r>
                            </m:sup>
                          </m:sSup>
                          <m:r>
                            <a:rPr lang="es-CL" sz="2400" i="1">
                              <a:latin typeface="Cambria Math"/>
                            </a:rPr>
                            <m:t>&gt;|</m:t>
                          </m:r>
                        </m:e>
                        <m:sup>
                          <m:r>
                            <a:rPr lang="es-CL" sz="2400" i="1">
                              <a:latin typeface="Cambria Math"/>
                            </a:rPr>
                            <m:t>2</m:t>
                          </m:r>
                        </m:sup>
                      </m:sSup>
                    </m:oMath>
                  </m:oMathPara>
                </a14:m>
                <a:endParaRPr lang="es-CL" sz="2400" dirty="0"/>
              </a:p>
              <a:p>
                <a:pPr algn="ctr"/>
                <a:endParaRPr lang="es-CL" sz="2400" dirty="0" smtClean="0"/>
              </a:p>
              <a:p>
                <a:pPr algn="ctr"/>
                <a:r>
                  <a:rPr lang="es-CL" sz="2400" dirty="0" smtClean="0"/>
                  <a:t>Como </a:t>
                </a:r>
                <a14:m>
                  <m:oMath xmlns:m="http://schemas.openxmlformats.org/officeDocument/2006/math">
                    <m:r>
                      <a:rPr lang="es-CL" sz="2400" i="1">
                        <a:latin typeface="Cambria Math"/>
                      </a:rPr>
                      <m:t>&lt;</m:t>
                    </m:r>
                    <m:r>
                      <a:rPr lang="es-CL" sz="2400" i="1">
                        <a:latin typeface="Cambria Math"/>
                      </a:rPr>
                      <m:t>𝑛</m:t>
                    </m:r>
                    <m:d>
                      <m:dPr>
                        <m:begChr m:val="|"/>
                        <m:endChr m:val="|"/>
                        <m:ctrlPr>
                          <a:rPr lang="es-CL" sz="2400" i="1">
                            <a:latin typeface="Cambria Math"/>
                          </a:rPr>
                        </m:ctrlPr>
                      </m:dPr>
                      <m:e>
                        <m:sSup>
                          <m:sSupPr>
                            <m:ctrlPr>
                              <a:rPr lang="es-CL" sz="2400" i="1">
                                <a:latin typeface="Cambria Math"/>
                              </a:rPr>
                            </m:ctrlPr>
                          </m:sSupPr>
                          <m:e>
                            <m:sSub>
                              <m:sSubPr>
                                <m:ctrlPr>
                                  <a:rPr lang="es-CL" sz="2400" i="1">
                                    <a:latin typeface="Cambria Math"/>
                                  </a:rPr>
                                </m:ctrlPr>
                              </m:sSubPr>
                              <m:e>
                                <m:r>
                                  <a:rPr lang="es-CL" sz="2400" i="1">
                                    <a:latin typeface="Cambria Math"/>
                                  </a:rPr>
                                  <m:t>𝑣</m:t>
                                </m:r>
                              </m:e>
                              <m:sub>
                                <m:r>
                                  <a:rPr lang="es-CL" sz="2400" i="1">
                                    <a:latin typeface="Cambria Math"/>
                                  </a:rPr>
                                  <m:t>𝑜𝑝</m:t>
                                </m:r>
                              </m:sub>
                            </m:sSub>
                          </m:e>
                          <m:sup>
                            <m:r>
                              <a:rPr lang="es-CL" sz="2400" i="1">
                                <a:latin typeface="Cambria Math"/>
                              </a:rPr>
                              <m:t>2</m:t>
                            </m:r>
                          </m:sup>
                        </m:sSup>
                      </m:e>
                    </m:d>
                    <m:r>
                      <a:rPr lang="es-CL" sz="2400" i="1">
                        <a:latin typeface="Cambria Math"/>
                      </a:rPr>
                      <m:t>𝑛</m:t>
                    </m:r>
                    <m:r>
                      <a:rPr lang="es-CL" sz="2400" i="1">
                        <a:latin typeface="Cambria Math"/>
                      </a:rPr>
                      <m:t>&gt;=</m:t>
                    </m:r>
                    <m:nary>
                      <m:naryPr>
                        <m:chr m:val="∑"/>
                        <m:limLoc m:val="undOvr"/>
                        <m:ctrlPr>
                          <a:rPr lang="es-CL" sz="2400" i="1">
                            <a:latin typeface="Cambria Math"/>
                          </a:rPr>
                        </m:ctrlPr>
                      </m:naryPr>
                      <m:sub>
                        <m:sSup>
                          <m:sSupPr>
                            <m:ctrlPr>
                              <a:rPr lang="es-CL" sz="2400" i="1">
                                <a:latin typeface="Cambria Math"/>
                              </a:rPr>
                            </m:ctrlPr>
                          </m:sSupPr>
                          <m:e>
                            <m:r>
                              <a:rPr lang="es-CL" sz="2400" i="1">
                                <a:latin typeface="Cambria Math"/>
                              </a:rPr>
                              <m:t>𝑛</m:t>
                            </m:r>
                          </m:e>
                          <m:sup>
                            <m:r>
                              <a:rPr lang="es-CL" sz="2400" i="1">
                                <a:latin typeface="Cambria Math"/>
                              </a:rPr>
                              <m:t>′</m:t>
                            </m:r>
                          </m:sup>
                        </m:sSup>
                      </m:sub>
                      <m:sup/>
                      <m:e>
                        <m:sSup>
                          <m:sSupPr>
                            <m:ctrlPr>
                              <a:rPr lang="es-CL" sz="2400" i="1">
                                <a:latin typeface="Cambria Math"/>
                              </a:rPr>
                            </m:ctrlPr>
                          </m:sSupPr>
                          <m:e>
                            <m:r>
                              <a:rPr lang="es-CL" sz="2400" i="1">
                                <a:latin typeface="Cambria Math"/>
                              </a:rPr>
                              <m:t>|&lt;</m:t>
                            </m:r>
                            <m:r>
                              <a:rPr lang="es-CL" sz="2400" i="1">
                                <a:latin typeface="Cambria Math"/>
                              </a:rPr>
                              <m:t>𝑛</m:t>
                            </m:r>
                            <m:d>
                              <m:dPr>
                                <m:begChr m:val="|"/>
                                <m:endChr m:val="|"/>
                                <m:ctrlPr>
                                  <a:rPr lang="es-CL" sz="2400" i="1">
                                    <a:latin typeface="Cambria Math"/>
                                  </a:rPr>
                                </m:ctrlPr>
                              </m:dPr>
                              <m:e>
                                <m:sSup>
                                  <m:sSupPr>
                                    <m:ctrlPr>
                                      <a:rPr lang="es-CL" sz="2400" i="1">
                                        <a:latin typeface="Cambria Math"/>
                                      </a:rPr>
                                    </m:ctrlPr>
                                  </m:sSupPr>
                                  <m:e>
                                    <m:sSub>
                                      <m:sSubPr>
                                        <m:ctrlPr>
                                          <a:rPr lang="es-CL" sz="2400" i="1">
                                            <a:latin typeface="Cambria Math"/>
                                          </a:rPr>
                                        </m:ctrlPr>
                                      </m:sSubPr>
                                      <m:e>
                                        <m:r>
                                          <a:rPr lang="es-CL" sz="2400" i="1">
                                            <a:latin typeface="Cambria Math"/>
                                          </a:rPr>
                                          <m:t>𝑣</m:t>
                                        </m:r>
                                      </m:e>
                                      <m:sub>
                                        <m:r>
                                          <a:rPr lang="es-CL" sz="2400" i="1">
                                            <a:latin typeface="Cambria Math"/>
                                          </a:rPr>
                                          <m:t>𝑜𝑝</m:t>
                                        </m:r>
                                      </m:sub>
                                    </m:sSub>
                                  </m:e>
                                  <m:sup>
                                    <m:r>
                                      <a:rPr lang="es-CL" sz="2400" i="1">
                                        <a:latin typeface="Cambria Math"/>
                                      </a:rPr>
                                      <m:t>2</m:t>
                                    </m:r>
                                  </m:sup>
                                </m:sSup>
                              </m:e>
                            </m:d>
                            <m:sSup>
                              <m:sSupPr>
                                <m:ctrlPr>
                                  <a:rPr lang="es-CL" sz="2400" i="1">
                                    <a:latin typeface="Cambria Math"/>
                                  </a:rPr>
                                </m:ctrlPr>
                              </m:sSupPr>
                              <m:e>
                                <m:r>
                                  <a:rPr lang="es-CL" sz="2400" i="1">
                                    <a:latin typeface="Cambria Math"/>
                                  </a:rPr>
                                  <m:t>𝑛</m:t>
                                </m:r>
                              </m:e>
                              <m:sup>
                                <m:r>
                                  <a:rPr lang="es-CL" sz="2400" i="1">
                                    <a:latin typeface="Cambria Math"/>
                                  </a:rPr>
                                  <m:t>′</m:t>
                                </m:r>
                              </m:sup>
                            </m:sSup>
                            <m:r>
                              <a:rPr lang="es-CL" sz="2400" i="1">
                                <a:latin typeface="Cambria Math"/>
                              </a:rPr>
                              <m:t>&gt;|</m:t>
                            </m:r>
                          </m:e>
                          <m:sup>
                            <m:r>
                              <a:rPr lang="es-CL" sz="2400" i="1">
                                <a:latin typeface="Cambria Math"/>
                              </a:rPr>
                              <m:t>2</m:t>
                            </m:r>
                          </m:sup>
                        </m:sSup>
                      </m:e>
                    </m:nary>
                  </m:oMath>
                </a14:m>
                <a:r>
                  <a:rPr lang="es-CL" sz="2400" dirty="0" smtClean="0"/>
                  <a:t> , y teniendo en cuenta que </a:t>
                </a:r>
                <a14:m>
                  <m:oMath xmlns:m="http://schemas.openxmlformats.org/officeDocument/2006/math">
                    <m:r>
                      <a:rPr lang="es-CL" sz="2400" i="1">
                        <a:latin typeface="Cambria Math"/>
                      </a:rPr>
                      <m:t>𝐾</m:t>
                    </m:r>
                    <m:r>
                      <a:rPr lang="es-CL" sz="2400" i="1">
                        <a:latin typeface="Cambria Math"/>
                      </a:rPr>
                      <m:t>≫|</m:t>
                    </m:r>
                    <m:sSub>
                      <m:sSubPr>
                        <m:ctrlPr>
                          <a:rPr lang="es-CL" sz="2400" i="1">
                            <a:latin typeface="Cambria Math"/>
                          </a:rPr>
                        </m:ctrlPr>
                      </m:sSubPr>
                      <m:e>
                        <m:r>
                          <a:rPr lang="es-CL" sz="2400" i="1">
                            <a:latin typeface="Cambria Math"/>
                          </a:rPr>
                          <m:t>𝐸</m:t>
                        </m:r>
                      </m:e>
                      <m:sub>
                        <m:r>
                          <a:rPr lang="es-CL" sz="2400" i="1">
                            <a:latin typeface="Cambria Math"/>
                          </a:rPr>
                          <m:t>𝑛</m:t>
                        </m:r>
                      </m:sub>
                    </m:sSub>
                    <m:r>
                      <a:rPr lang="es-CL" sz="2400" i="1">
                        <a:latin typeface="Cambria Math"/>
                      </a:rPr>
                      <m:t>−</m:t>
                    </m:r>
                    <m:sSub>
                      <m:sSubPr>
                        <m:ctrlPr>
                          <a:rPr lang="es-CL" sz="2400" i="1">
                            <a:latin typeface="Cambria Math"/>
                          </a:rPr>
                        </m:ctrlPr>
                      </m:sSubPr>
                      <m:e>
                        <m:r>
                          <a:rPr lang="es-CL" sz="2400" i="1">
                            <a:latin typeface="Cambria Math"/>
                          </a:rPr>
                          <m:t>𝐸</m:t>
                        </m:r>
                      </m:e>
                      <m:sub>
                        <m:sSup>
                          <m:sSupPr>
                            <m:ctrlPr>
                              <a:rPr lang="es-CL" sz="2400" i="1">
                                <a:latin typeface="Cambria Math"/>
                              </a:rPr>
                            </m:ctrlPr>
                          </m:sSupPr>
                          <m:e>
                            <m:r>
                              <a:rPr lang="es-CL" sz="2400" i="1">
                                <a:latin typeface="Cambria Math"/>
                              </a:rPr>
                              <m:t>𝑛</m:t>
                            </m:r>
                          </m:e>
                          <m:sup>
                            <m:r>
                              <a:rPr lang="es-CL" sz="2400" i="1">
                                <a:latin typeface="Cambria Math"/>
                              </a:rPr>
                              <m:t>′</m:t>
                            </m:r>
                          </m:sup>
                        </m:sSup>
                      </m:sub>
                    </m:sSub>
                    <m:r>
                      <a:rPr lang="es-CL" sz="2400" i="1">
                        <a:latin typeface="Cambria Math"/>
                      </a:rPr>
                      <m:t>|</m:t>
                    </m:r>
                  </m:oMath>
                </a14:m>
                <a:r>
                  <a:rPr lang="es-CL" sz="2400" dirty="0" smtClean="0"/>
                  <a:t> , la expresión correcta para </a:t>
                </a:r>
                <a14:m>
                  <m:oMath xmlns:m="http://schemas.openxmlformats.org/officeDocument/2006/math">
                    <m:sSup>
                      <m:sSupPr>
                        <m:ctrlPr>
                          <a:rPr lang="es-CL" sz="2400" i="1">
                            <a:latin typeface="Cambria Math"/>
                          </a:rPr>
                        </m:ctrlPr>
                      </m:sSupPr>
                      <m:e>
                        <m:r>
                          <a:rPr lang="es-CL" sz="2400" i="1">
                            <a:latin typeface="Cambria Math"/>
                          </a:rPr>
                          <m:t>𝛿</m:t>
                        </m:r>
                        <m:sSub>
                          <m:sSubPr>
                            <m:ctrlPr>
                              <a:rPr lang="es-CL" sz="2400" i="1">
                                <a:latin typeface="Cambria Math"/>
                              </a:rPr>
                            </m:ctrlPr>
                          </m:sSubPr>
                          <m:e>
                            <m:r>
                              <a:rPr lang="es-CL" sz="2400" i="1">
                                <a:latin typeface="Cambria Math"/>
                              </a:rPr>
                              <m:t>𝐸</m:t>
                            </m:r>
                          </m:e>
                          <m:sub>
                            <m:r>
                              <a:rPr lang="es-CL" sz="2400" i="1">
                                <a:latin typeface="Cambria Math"/>
                              </a:rPr>
                              <m:t>𝑛</m:t>
                            </m:r>
                          </m:sub>
                        </m:sSub>
                      </m:e>
                      <m:sup>
                        <m:r>
                          <a:rPr lang="es-CL" sz="2400" i="1">
                            <a:latin typeface="Cambria Math"/>
                          </a:rPr>
                          <m:t>&lt;</m:t>
                        </m:r>
                      </m:sup>
                    </m:sSup>
                  </m:oMath>
                </a14:m>
                <a:r>
                  <a:rPr lang="es-CL" sz="2400" dirty="0"/>
                  <a:t> </a:t>
                </a:r>
                <a:r>
                  <a:rPr lang="es-CL" sz="2400" dirty="0" smtClean="0"/>
                  <a:t> es:</a:t>
                </a:r>
              </a:p>
              <a:p>
                <a:pPr algn="ctr"/>
                <a:endParaRPr lang="es-CL" sz="2400" dirty="0"/>
              </a:p>
              <a:p>
                <a:pPr algn="ctr"/>
                <a14:m>
                  <m:oMathPara xmlns:m="http://schemas.openxmlformats.org/officeDocument/2006/math">
                    <m:oMathParaPr>
                      <m:jc m:val="centerGroup"/>
                    </m:oMathParaPr>
                    <m:oMath xmlns:m="http://schemas.openxmlformats.org/officeDocument/2006/math">
                      <m:sSup>
                        <m:sSupPr>
                          <m:ctrlPr>
                            <a:rPr lang="es-CL" sz="2400" i="1">
                              <a:latin typeface="Cambria Math"/>
                            </a:rPr>
                          </m:ctrlPr>
                        </m:sSupPr>
                        <m:e>
                          <m:r>
                            <a:rPr lang="es-CL" sz="2400" i="1">
                              <a:latin typeface="Cambria Math"/>
                            </a:rPr>
                            <m:t>𝛿</m:t>
                          </m:r>
                          <m:sSub>
                            <m:sSubPr>
                              <m:ctrlPr>
                                <a:rPr lang="es-CL" sz="2400" i="1">
                                  <a:latin typeface="Cambria Math"/>
                                </a:rPr>
                              </m:ctrlPr>
                            </m:sSubPr>
                            <m:e>
                              <m:r>
                                <a:rPr lang="es-CL" sz="2400" i="1">
                                  <a:latin typeface="Cambria Math"/>
                                </a:rPr>
                                <m:t>𝐸</m:t>
                              </m:r>
                            </m:e>
                            <m:sub>
                              <m:r>
                                <a:rPr lang="es-CL" sz="2400" i="1">
                                  <a:latin typeface="Cambria Math"/>
                                </a:rPr>
                                <m:t>𝑛</m:t>
                              </m:r>
                            </m:sub>
                          </m:sSub>
                        </m:e>
                        <m:sup>
                          <m:r>
                            <a:rPr lang="es-CL" sz="2400" i="1">
                              <a:latin typeface="Cambria Math"/>
                            </a:rPr>
                            <m:t>&lt;</m:t>
                          </m:r>
                        </m:sup>
                      </m:sSup>
                      <m:r>
                        <a:rPr lang="es-CL" sz="2400" i="1">
                          <a:latin typeface="Cambria Math"/>
                        </a:rPr>
                        <m:t>=</m:t>
                      </m:r>
                      <m:f>
                        <m:fPr>
                          <m:ctrlPr>
                            <a:rPr lang="es-CL" sz="2400" i="1">
                              <a:latin typeface="Cambria Math"/>
                            </a:rPr>
                          </m:ctrlPr>
                        </m:fPr>
                        <m:num>
                          <m:r>
                            <a:rPr lang="es-CL" sz="2400" i="1">
                              <a:latin typeface="Cambria Math"/>
                            </a:rPr>
                            <m:t>2</m:t>
                          </m:r>
                          <m:r>
                            <a:rPr lang="es-CL" sz="2400" i="1">
                              <a:latin typeface="Cambria Math"/>
                            </a:rPr>
                            <m:t>𝛼</m:t>
                          </m:r>
                        </m:num>
                        <m:den>
                          <m:r>
                            <a:rPr lang="es-CL" sz="2400" i="1">
                              <a:latin typeface="Cambria Math"/>
                            </a:rPr>
                            <m:t>3</m:t>
                          </m:r>
                          <m:r>
                            <a:rPr lang="es-CL" sz="2400" i="1">
                              <a:latin typeface="Cambria Math"/>
                            </a:rPr>
                            <m:t>𝜋</m:t>
                          </m:r>
                        </m:den>
                      </m:f>
                      <m:nary>
                        <m:naryPr>
                          <m:chr m:val="∑"/>
                          <m:limLoc m:val="undOvr"/>
                          <m:ctrlPr>
                            <a:rPr lang="es-CL" sz="2400" i="1">
                              <a:latin typeface="Cambria Math"/>
                            </a:rPr>
                          </m:ctrlPr>
                        </m:naryPr>
                        <m:sub>
                          <m:sSup>
                            <m:sSupPr>
                              <m:ctrlPr>
                                <a:rPr lang="es-CL" sz="2400" i="1">
                                  <a:latin typeface="Cambria Math"/>
                                </a:rPr>
                              </m:ctrlPr>
                            </m:sSupPr>
                            <m:e>
                              <m:r>
                                <a:rPr lang="es-CL" sz="2400" i="1">
                                  <a:latin typeface="Cambria Math"/>
                                </a:rPr>
                                <m:t>𝑛</m:t>
                              </m:r>
                            </m:e>
                            <m:sup>
                              <m:r>
                                <a:rPr lang="es-CL" sz="2400" i="1">
                                  <a:latin typeface="Cambria Math"/>
                                </a:rPr>
                                <m:t>′</m:t>
                              </m:r>
                            </m:sup>
                          </m:sSup>
                        </m:sub>
                        <m:sup/>
                        <m:e>
                          <m:nary>
                            <m:naryPr>
                              <m:limLoc m:val="undOvr"/>
                              <m:ctrlPr>
                                <a:rPr lang="es-CL" sz="2400" i="1">
                                  <a:latin typeface="Cambria Math"/>
                                </a:rPr>
                              </m:ctrlPr>
                            </m:naryPr>
                            <m:sub>
                              <m:r>
                                <a:rPr lang="es-CL" sz="2400" i="1">
                                  <a:latin typeface="Cambria Math"/>
                                </a:rPr>
                                <m:t>0</m:t>
                              </m:r>
                            </m:sub>
                            <m:sup>
                              <m:r>
                                <a:rPr lang="es-CL" sz="2400" i="1">
                                  <a:latin typeface="Cambria Math"/>
                                </a:rPr>
                                <m:t>𝐾</m:t>
                              </m:r>
                            </m:sup>
                            <m:e>
                              <m:r>
                                <a:rPr lang="es-CL" sz="2400" i="1">
                                  <a:latin typeface="Cambria Math"/>
                                </a:rPr>
                                <m:t>𝑘</m:t>
                              </m:r>
                              <m:r>
                                <a:rPr lang="es-CL" sz="2400" i="1">
                                  <a:latin typeface="Cambria Math"/>
                                </a:rPr>
                                <m:t>(</m:t>
                              </m:r>
                              <m:f>
                                <m:fPr>
                                  <m:ctrlPr>
                                    <a:rPr lang="es-CL" sz="2400" i="1">
                                      <a:latin typeface="Cambria Math"/>
                                    </a:rPr>
                                  </m:ctrlPr>
                                </m:fPr>
                                <m:num>
                                  <m:r>
                                    <a:rPr lang="es-CL" sz="2400" i="1">
                                      <a:latin typeface="Cambria Math"/>
                                    </a:rPr>
                                    <m:t>𝑑𝑘</m:t>
                                  </m:r>
                                  <m:r>
                                    <a:rPr lang="es-CL" sz="2400" i="1">
                                      <a:latin typeface="Cambria Math"/>
                                    </a:rPr>
                                    <m:t> </m:t>
                                  </m:r>
                                  <m:r>
                                    <a:rPr lang="es-CL" sz="2400" i="1">
                                      <a:latin typeface="Cambria Math"/>
                                    </a:rPr>
                                    <m:t>𝑘</m:t>
                                  </m:r>
                                </m:num>
                                <m:den>
                                  <m:sSub>
                                    <m:sSubPr>
                                      <m:ctrlPr>
                                        <a:rPr lang="es-CL" sz="2400" i="1">
                                          <a:latin typeface="Cambria Math"/>
                                        </a:rPr>
                                      </m:ctrlPr>
                                    </m:sSubPr>
                                    <m:e>
                                      <m:r>
                                        <a:rPr lang="es-CL" sz="2400" i="1">
                                          <a:latin typeface="Cambria Math"/>
                                        </a:rPr>
                                        <m:t>𝐸</m:t>
                                      </m:r>
                                    </m:e>
                                    <m:sub>
                                      <m:r>
                                        <a:rPr lang="es-CL" sz="2400" i="1">
                                          <a:latin typeface="Cambria Math"/>
                                        </a:rPr>
                                        <m:t>𝑛</m:t>
                                      </m:r>
                                    </m:sub>
                                  </m:sSub>
                                  <m:r>
                                    <a:rPr lang="es-CL" sz="2400" i="1">
                                      <a:latin typeface="Cambria Math"/>
                                    </a:rPr>
                                    <m:t>−</m:t>
                                  </m:r>
                                  <m:sSub>
                                    <m:sSubPr>
                                      <m:ctrlPr>
                                        <a:rPr lang="es-CL" sz="2400" i="1">
                                          <a:latin typeface="Cambria Math"/>
                                        </a:rPr>
                                      </m:ctrlPr>
                                    </m:sSubPr>
                                    <m:e>
                                      <m:r>
                                        <a:rPr lang="es-CL" sz="2400" i="1">
                                          <a:latin typeface="Cambria Math"/>
                                        </a:rPr>
                                        <m:t>𝐸</m:t>
                                      </m:r>
                                    </m:e>
                                    <m:sub>
                                      <m:sSup>
                                        <m:sSupPr>
                                          <m:ctrlPr>
                                            <a:rPr lang="es-CL" sz="2400" i="1">
                                              <a:latin typeface="Cambria Math"/>
                                            </a:rPr>
                                          </m:ctrlPr>
                                        </m:sSupPr>
                                        <m:e>
                                          <m:r>
                                            <a:rPr lang="es-CL" sz="2400" i="1">
                                              <a:latin typeface="Cambria Math"/>
                                            </a:rPr>
                                            <m:t>𝑛</m:t>
                                          </m:r>
                                        </m:e>
                                        <m:sup>
                                          <m:r>
                                            <a:rPr lang="es-CL" sz="2400" i="1">
                                              <a:latin typeface="Cambria Math"/>
                                            </a:rPr>
                                            <m:t>′</m:t>
                                          </m:r>
                                        </m:sup>
                                      </m:sSup>
                                    </m:sub>
                                  </m:sSub>
                                  <m:r>
                                    <a:rPr lang="es-CL" sz="2400" i="1">
                                      <a:latin typeface="Cambria Math"/>
                                    </a:rPr>
                                    <m:t>−</m:t>
                                  </m:r>
                                  <m:r>
                                    <a:rPr lang="es-CL" sz="2400" i="1">
                                      <a:latin typeface="Cambria Math"/>
                                    </a:rPr>
                                    <m:t>𝑘</m:t>
                                  </m:r>
                                </m:den>
                              </m:f>
                            </m:e>
                          </m:nary>
                        </m:e>
                      </m:nary>
                      <m:r>
                        <a:rPr lang="es-CL" sz="2400" i="1">
                          <a:latin typeface="Cambria Math"/>
                        </a:rPr>
                        <m:t>+</m:t>
                      </m:r>
                      <m:f>
                        <m:fPr>
                          <m:ctrlPr>
                            <a:rPr lang="es-CL" sz="2400" i="1">
                              <a:latin typeface="Cambria Math"/>
                            </a:rPr>
                          </m:ctrlPr>
                        </m:fPr>
                        <m:num>
                          <m:r>
                            <a:rPr lang="es-CL" sz="2400" i="1">
                              <a:latin typeface="Cambria Math"/>
                            </a:rPr>
                            <m:t>1</m:t>
                          </m:r>
                        </m:num>
                        <m:den>
                          <m:r>
                            <a:rPr lang="es-CL" sz="2400" i="1">
                              <a:latin typeface="Cambria Math"/>
                            </a:rPr>
                            <m:t>𝑘</m:t>
                          </m:r>
                        </m:den>
                      </m:f>
                      <m:r>
                        <a:rPr lang="es-CL" sz="2400" i="1">
                          <a:latin typeface="Cambria Math"/>
                        </a:rPr>
                        <m:t>)</m:t>
                      </m:r>
                    </m:oMath>
                  </m:oMathPara>
                </a14:m>
                <a:endParaRPr lang="es-CL" sz="2400" dirty="0"/>
              </a:p>
              <a:p>
                <a:pPr algn="ctr"/>
                <a:endParaRPr lang="es-CL" sz="2400" dirty="0"/>
              </a:p>
            </p:txBody>
          </p:sp>
        </mc:Choice>
        <mc:Fallback xmlns="">
          <p:sp>
            <p:nvSpPr>
              <p:cNvPr id="6" name="5 CuadroTexto"/>
              <p:cNvSpPr txBox="1">
                <a:spLocks noRot="1" noChangeAspect="1" noMove="1" noResize="1" noEditPoints="1" noAdjustHandles="1" noChangeArrowheads="1" noChangeShapeType="1" noTextEdit="1"/>
              </p:cNvSpPr>
              <p:nvPr/>
            </p:nvSpPr>
            <p:spPr>
              <a:xfrm>
                <a:off x="251520" y="908720"/>
                <a:ext cx="8640960" cy="6016519"/>
              </a:xfrm>
              <a:prstGeom prst="rect">
                <a:avLst/>
              </a:prstGeom>
              <a:blipFill rotWithShape="1">
                <a:blip r:embed="rId2"/>
                <a:stretch>
                  <a:fillRect l="-846" t="-811" r="-1693"/>
                </a:stretch>
              </a:blipFill>
            </p:spPr>
            <p:txBody>
              <a:bodyPr/>
              <a:lstStyle/>
              <a:p>
                <a:r>
                  <a:rPr lang="es-CL">
                    <a:noFill/>
                  </a:rPr>
                  <a:t> </a:t>
                </a:r>
              </a:p>
            </p:txBody>
          </p:sp>
        </mc:Fallback>
      </mc:AlternateContent>
    </p:spTree>
    <p:extLst>
      <p:ext uri="{BB962C8B-B14F-4D97-AF65-F5344CB8AC3E}">
        <p14:creationId xmlns:p14="http://schemas.microsoft.com/office/powerpoint/2010/main" val="1497637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4 CuadroTexto"/>
          <p:cNvSpPr txBox="1"/>
          <p:nvPr/>
        </p:nvSpPr>
        <p:spPr>
          <a:xfrm>
            <a:off x="0" y="0"/>
            <a:ext cx="9144000" cy="523220"/>
          </a:xfrm>
          <a:prstGeom prst="rect">
            <a:avLst/>
          </a:prstGeom>
          <a:noFill/>
        </p:spPr>
        <p:txBody>
          <a:bodyPr wrap="square" rtlCol="0">
            <a:spAutoFit/>
          </a:bodyPr>
          <a:lstStyle/>
          <a:p>
            <a:pPr algn="ctr"/>
            <a:r>
              <a:rPr lang="es-CL" sz="2800" dirty="0" smtClean="0">
                <a:solidFill>
                  <a:schemeClr val="bg1"/>
                </a:solidFill>
              </a:rPr>
              <a:t>El efecto </a:t>
            </a:r>
            <a:r>
              <a:rPr lang="es-CL" sz="2800" dirty="0" err="1" smtClean="0">
                <a:solidFill>
                  <a:schemeClr val="bg1"/>
                </a:solidFill>
              </a:rPr>
              <a:t>Lamb</a:t>
            </a:r>
            <a:endParaRPr lang="es-CL" sz="2800" dirty="0">
              <a:solidFill>
                <a:schemeClr val="bg1"/>
              </a:solidFill>
            </a:endParaRPr>
          </a:p>
        </p:txBody>
      </p:sp>
      <mc:AlternateContent xmlns:mc="http://schemas.openxmlformats.org/markup-compatibility/2006" xmlns:a14="http://schemas.microsoft.com/office/drawing/2010/main">
        <mc:Choice Requires="a14">
          <p:sp>
            <p:nvSpPr>
              <p:cNvPr id="6" name="5 CuadroTexto"/>
              <p:cNvSpPr txBox="1"/>
              <p:nvPr/>
            </p:nvSpPr>
            <p:spPr>
              <a:xfrm>
                <a:off x="179512" y="836712"/>
                <a:ext cx="8712968" cy="59511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s-CL" sz="2400" i="1">
                              <a:latin typeface="Cambria Math"/>
                            </a:rPr>
                          </m:ctrlPr>
                        </m:sSupPr>
                        <m:e>
                          <m:r>
                            <a:rPr lang="es-CL" sz="2400" i="1">
                              <a:latin typeface="Cambria Math"/>
                            </a:rPr>
                            <m:t>|&lt;</m:t>
                          </m:r>
                          <m:r>
                            <a:rPr lang="es-CL" sz="2400" i="1">
                              <a:latin typeface="Cambria Math"/>
                            </a:rPr>
                            <m:t>𝑛</m:t>
                          </m:r>
                          <m:d>
                            <m:dPr>
                              <m:begChr m:val="|"/>
                              <m:endChr m:val="|"/>
                              <m:ctrlPr>
                                <a:rPr lang="es-CL" sz="2400" i="1">
                                  <a:latin typeface="Cambria Math"/>
                                </a:rPr>
                              </m:ctrlPr>
                            </m:dPr>
                            <m:e>
                              <m:sSup>
                                <m:sSupPr>
                                  <m:ctrlPr>
                                    <a:rPr lang="es-CL" sz="2400" i="1">
                                      <a:latin typeface="Cambria Math"/>
                                    </a:rPr>
                                  </m:ctrlPr>
                                </m:sSupPr>
                                <m:e>
                                  <m:sSub>
                                    <m:sSubPr>
                                      <m:ctrlPr>
                                        <a:rPr lang="es-CL" sz="2400" i="1">
                                          <a:latin typeface="Cambria Math"/>
                                        </a:rPr>
                                      </m:ctrlPr>
                                    </m:sSubPr>
                                    <m:e>
                                      <m:r>
                                        <a:rPr lang="es-CL" sz="2400" i="1">
                                          <a:latin typeface="Cambria Math"/>
                                        </a:rPr>
                                        <m:t>𝑣</m:t>
                                      </m:r>
                                    </m:e>
                                    <m:sub>
                                      <m:r>
                                        <a:rPr lang="es-CL" sz="2400" i="1">
                                          <a:latin typeface="Cambria Math"/>
                                        </a:rPr>
                                        <m:t>𝑜𝑝</m:t>
                                      </m:r>
                                    </m:sub>
                                  </m:sSub>
                                </m:e>
                                <m:sup>
                                  <m:r>
                                    <a:rPr lang="es-CL" sz="2400" i="1">
                                      <a:latin typeface="Cambria Math"/>
                                    </a:rPr>
                                    <m:t>2</m:t>
                                  </m:r>
                                </m:sup>
                              </m:sSup>
                            </m:e>
                          </m:d>
                          <m:sSup>
                            <m:sSupPr>
                              <m:ctrlPr>
                                <a:rPr lang="es-CL" sz="2400" i="1">
                                  <a:latin typeface="Cambria Math"/>
                                </a:rPr>
                              </m:ctrlPr>
                            </m:sSupPr>
                            <m:e>
                              <m:r>
                                <a:rPr lang="es-CL" sz="2400" i="1">
                                  <a:latin typeface="Cambria Math"/>
                                </a:rPr>
                                <m:t>𝑛</m:t>
                              </m:r>
                            </m:e>
                            <m:sup>
                              <m:r>
                                <a:rPr lang="es-CL" sz="2400" i="1">
                                  <a:latin typeface="Cambria Math"/>
                                </a:rPr>
                                <m:t>′</m:t>
                              </m:r>
                            </m:sup>
                          </m:sSup>
                          <m:r>
                            <a:rPr lang="es-CL" sz="2400" i="1">
                              <a:latin typeface="Cambria Math"/>
                            </a:rPr>
                            <m:t>&gt;|</m:t>
                          </m:r>
                        </m:e>
                        <m:sup>
                          <m:r>
                            <a:rPr lang="es-CL" sz="2400" i="1">
                              <a:latin typeface="Cambria Math"/>
                            </a:rPr>
                            <m:t>2</m:t>
                          </m:r>
                        </m:sup>
                      </m:sSup>
                    </m:oMath>
                  </m:oMathPara>
                </a14:m>
                <a:endParaRPr lang="es-CL" sz="2400" dirty="0"/>
              </a:p>
              <a:p>
                <a:pPr algn="ctr"/>
                <a:endParaRPr lang="es-CL" sz="2400" dirty="0" smtClean="0"/>
              </a:p>
              <a:p>
                <a:pPr algn="ctr"/>
                <a14:m>
                  <m:oMathPara xmlns:m="http://schemas.openxmlformats.org/officeDocument/2006/math">
                    <m:oMathParaPr>
                      <m:jc m:val="centerGroup"/>
                    </m:oMathParaPr>
                    <m:oMath xmlns:m="http://schemas.openxmlformats.org/officeDocument/2006/math">
                      <m:r>
                        <a:rPr lang="es-CL" sz="2400" i="1">
                          <a:latin typeface="Cambria Math"/>
                        </a:rPr>
                        <m:t>=</m:t>
                      </m:r>
                      <m:f>
                        <m:fPr>
                          <m:ctrlPr>
                            <a:rPr lang="es-CL" sz="2400" i="1">
                              <a:latin typeface="Cambria Math"/>
                            </a:rPr>
                          </m:ctrlPr>
                        </m:fPr>
                        <m:num>
                          <m:r>
                            <a:rPr lang="es-CL" sz="2400" i="1">
                              <a:latin typeface="Cambria Math"/>
                            </a:rPr>
                            <m:t>2</m:t>
                          </m:r>
                          <m:r>
                            <a:rPr lang="es-CL" sz="2400" i="1">
                              <a:latin typeface="Cambria Math"/>
                            </a:rPr>
                            <m:t>𝛼</m:t>
                          </m:r>
                        </m:num>
                        <m:den>
                          <m:r>
                            <a:rPr lang="es-CL" sz="2400" i="1">
                              <a:latin typeface="Cambria Math"/>
                            </a:rPr>
                            <m:t>3</m:t>
                          </m:r>
                          <m:r>
                            <a:rPr lang="es-CL" sz="2400" i="1">
                              <a:latin typeface="Cambria Math"/>
                            </a:rPr>
                            <m:t>𝜋</m:t>
                          </m:r>
                        </m:den>
                      </m:f>
                      <m:nary>
                        <m:naryPr>
                          <m:chr m:val="∑"/>
                          <m:limLoc m:val="undOvr"/>
                          <m:ctrlPr>
                            <a:rPr lang="es-CL" sz="2400" i="1">
                              <a:latin typeface="Cambria Math"/>
                            </a:rPr>
                          </m:ctrlPr>
                        </m:naryPr>
                        <m:sub>
                          <m:sSup>
                            <m:sSupPr>
                              <m:ctrlPr>
                                <a:rPr lang="es-CL" sz="2400" i="1">
                                  <a:latin typeface="Cambria Math"/>
                                </a:rPr>
                              </m:ctrlPr>
                            </m:sSupPr>
                            <m:e>
                              <m:r>
                                <a:rPr lang="es-CL" sz="2400" i="1">
                                  <a:latin typeface="Cambria Math"/>
                                </a:rPr>
                                <m:t>𝑛</m:t>
                              </m:r>
                            </m:e>
                            <m:sup>
                              <m:r>
                                <a:rPr lang="es-CL" sz="2400" i="1">
                                  <a:latin typeface="Cambria Math"/>
                                </a:rPr>
                                <m:t>′</m:t>
                              </m:r>
                            </m:sup>
                          </m:sSup>
                        </m:sub>
                        <m:sup/>
                        <m:e>
                          <m:r>
                            <a:rPr lang="es-CL" sz="2400" i="1">
                              <a:latin typeface="Cambria Math"/>
                            </a:rPr>
                            <m:t>(</m:t>
                          </m:r>
                          <m:sSub>
                            <m:sSubPr>
                              <m:ctrlPr>
                                <a:rPr lang="es-CL" sz="2400" i="1">
                                  <a:latin typeface="Cambria Math"/>
                                </a:rPr>
                              </m:ctrlPr>
                            </m:sSubPr>
                            <m:e>
                              <m:r>
                                <a:rPr lang="es-CL" sz="2400" i="1">
                                  <a:latin typeface="Cambria Math"/>
                                </a:rPr>
                                <m:t>𝐸</m:t>
                              </m:r>
                            </m:e>
                            <m:sub>
                              <m:r>
                                <a:rPr lang="es-CL" sz="2400" i="1">
                                  <a:latin typeface="Cambria Math"/>
                                </a:rPr>
                                <m:t>𝑛</m:t>
                              </m:r>
                            </m:sub>
                          </m:sSub>
                          <m:r>
                            <a:rPr lang="es-CL" sz="2400" i="1">
                              <a:latin typeface="Cambria Math"/>
                            </a:rPr>
                            <m:t>−</m:t>
                          </m:r>
                          <m:sSub>
                            <m:sSubPr>
                              <m:ctrlPr>
                                <a:rPr lang="es-CL" sz="2400" i="1">
                                  <a:latin typeface="Cambria Math"/>
                                </a:rPr>
                              </m:ctrlPr>
                            </m:sSubPr>
                            <m:e>
                              <m:r>
                                <a:rPr lang="es-CL" sz="2400" i="1">
                                  <a:latin typeface="Cambria Math"/>
                                </a:rPr>
                                <m:t>𝐸</m:t>
                              </m:r>
                            </m:e>
                            <m:sub>
                              <m:sSup>
                                <m:sSupPr>
                                  <m:ctrlPr>
                                    <a:rPr lang="es-CL" sz="2400" i="1">
                                      <a:latin typeface="Cambria Math"/>
                                    </a:rPr>
                                  </m:ctrlPr>
                                </m:sSupPr>
                                <m:e>
                                  <m:r>
                                    <a:rPr lang="es-CL" sz="2400" i="1">
                                      <a:latin typeface="Cambria Math"/>
                                    </a:rPr>
                                    <m:t>𝑛</m:t>
                                  </m:r>
                                </m:e>
                                <m:sup>
                                  <m:r>
                                    <a:rPr lang="es-CL" sz="2400" i="1">
                                      <a:latin typeface="Cambria Math"/>
                                    </a:rPr>
                                    <m:t>′</m:t>
                                  </m:r>
                                </m:sup>
                              </m:sSup>
                            </m:sub>
                          </m:sSub>
                          <m:r>
                            <a:rPr lang="es-CL" sz="2400" i="1">
                              <a:latin typeface="Cambria Math"/>
                            </a:rPr>
                            <m:t>)</m:t>
                          </m:r>
                        </m:e>
                      </m:nary>
                      <m:func>
                        <m:funcPr>
                          <m:ctrlPr>
                            <a:rPr lang="es-CL" sz="2400" i="1">
                              <a:latin typeface="Cambria Math"/>
                            </a:rPr>
                          </m:ctrlPr>
                        </m:funcPr>
                        <m:fName>
                          <m:r>
                            <m:rPr>
                              <m:sty m:val="p"/>
                            </m:rPr>
                            <a:rPr lang="es-CL" sz="2400">
                              <a:latin typeface="Cambria Math"/>
                            </a:rPr>
                            <m:t>ln</m:t>
                          </m:r>
                          <m:r>
                            <a:rPr lang="es-CL" sz="2400">
                              <a:latin typeface="Cambria Math"/>
                            </a:rPr>
                            <m:t>|</m:t>
                          </m:r>
                        </m:fName>
                        <m:e>
                          <m:f>
                            <m:fPr>
                              <m:ctrlPr>
                                <a:rPr lang="es-CL" sz="2400" i="1">
                                  <a:latin typeface="Cambria Math"/>
                                </a:rPr>
                              </m:ctrlPr>
                            </m:fPr>
                            <m:num>
                              <m:r>
                                <a:rPr lang="es-CL" sz="2400" i="1">
                                  <a:latin typeface="Cambria Math"/>
                                </a:rPr>
                                <m:t>𝐾</m:t>
                              </m:r>
                            </m:num>
                            <m:den>
                              <m:sSub>
                                <m:sSubPr>
                                  <m:ctrlPr>
                                    <a:rPr lang="es-CL" sz="2400" i="1">
                                      <a:latin typeface="Cambria Math"/>
                                    </a:rPr>
                                  </m:ctrlPr>
                                </m:sSubPr>
                                <m:e>
                                  <m:r>
                                    <a:rPr lang="es-CL" sz="2400" i="1">
                                      <a:latin typeface="Cambria Math"/>
                                    </a:rPr>
                                    <m:t>𝐸</m:t>
                                  </m:r>
                                </m:e>
                                <m:sub>
                                  <m:r>
                                    <a:rPr lang="es-CL" sz="2400" i="1">
                                      <a:latin typeface="Cambria Math"/>
                                    </a:rPr>
                                    <m:t>𝑛</m:t>
                                  </m:r>
                                </m:sub>
                              </m:sSub>
                              <m:r>
                                <a:rPr lang="es-CL" sz="2400" i="1">
                                  <a:latin typeface="Cambria Math"/>
                                </a:rPr>
                                <m:t>−</m:t>
                              </m:r>
                              <m:sSub>
                                <m:sSubPr>
                                  <m:ctrlPr>
                                    <a:rPr lang="es-CL" sz="2400" i="1">
                                      <a:latin typeface="Cambria Math"/>
                                    </a:rPr>
                                  </m:ctrlPr>
                                </m:sSubPr>
                                <m:e>
                                  <m:r>
                                    <a:rPr lang="es-CL" sz="2400" i="1">
                                      <a:latin typeface="Cambria Math"/>
                                    </a:rPr>
                                    <m:t>𝐸</m:t>
                                  </m:r>
                                </m:e>
                                <m:sub>
                                  <m:sSup>
                                    <m:sSupPr>
                                      <m:ctrlPr>
                                        <a:rPr lang="es-CL" sz="2400" i="1">
                                          <a:latin typeface="Cambria Math"/>
                                        </a:rPr>
                                      </m:ctrlPr>
                                    </m:sSupPr>
                                    <m:e>
                                      <m:r>
                                        <a:rPr lang="es-CL" sz="2400" i="1">
                                          <a:latin typeface="Cambria Math"/>
                                        </a:rPr>
                                        <m:t>𝑛</m:t>
                                      </m:r>
                                    </m:e>
                                    <m:sup>
                                      <m:r>
                                        <a:rPr lang="es-CL" sz="2400" i="1">
                                          <a:latin typeface="Cambria Math"/>
                                        </a:rPr>
                                        <m:t>′</m:t>
                                      </m:r>
                                    </m:sup>
                                  </m:sSup>
                                </m:sub>
                              </m:sSub>
                            </m:den>
                          </m:f>
                        </m:e>
                      </m:func>
                      <m:r>
                        <a:rPr lang="es-CL" sz="2400" i="1">
                          <a:latin typeface="Cambria Math"/>
                        </a:rPr>
                        <m:t>|</m:t>
                      </m:r>
                    </m:oMath>
                  </m:oMathPara>
                </a14:m>
                <a:endParaRPr lang="es-CL" sz="2400" dirty="0"/>
              </a:p>
              <a:p>
                <a:pPr algn="ctr"/>
                <a:endParaRPr lang="es-CL" sz="2400" dirty="0" smtClean="0"/>
              </a:p>
              <a:p>
                <a:pPr algn="ctr"/>
                <a14:m>
                  <m:oMathPara xmlns:m="http://schemas.openxmlformats.org/officeDocument/2006/math">
                    <m:oMathParaPr>
                      <m:jc m:val="centerGroup"/>
                    </m:oMathParaPr>
                    <m:oMath xmlns:m="http://schemas.openxmlformats.org/officeDocument/2006/math">
                      <m:sSup>
                        <m:sSupPr>
                          <m:ctrlPr>
                            <a:rPr lang="es-CL" sz="2400" i="1">
                              <a:latin typeface="Cambria Math"/>
                            </a:rPr>
                          </m:ctrlPr>
                        </m:sSupPr>
                        <m:e>
                          <m:r>
                            <a:rPr lang="es-CL" sz="2400" i="1">
                              <a:latin typeface="Cambria Math"/>
                            </a:rPr>
                            <m:t>|&lt;</m:t>
                          </m:r>
                          <m:r>
                            <a:rPr lang="es-CL" sz="2400" i="1">
                              <a:latin typeface="Cambria Math"/>
                            </a:rPr>
                            <m:t>𝑛</m:t>
                          </m:r>
                          <m:d>
                            <m:dPr>
                              <m:begChr m:val="|"/>
                              <m:endChr m:val="|"/>
                              <m:ctrlPr>
                                <a:rPr lang="es-CL" sz="2400" i="1">
                                  <a:latin typeface="Cambria Math"/>
                                </a:rPr>
                              </m:ctrlPr>
                            </m:dPr>
                            <m:e>
                              <m:sSup>
                                <m:sSupPr>
                                  <m:ctrlPr>
                                    <a:rPr lang="es-CL" sz="2400" i="1">
                                      <a:latin typeface="Cambria Math"/>
                                    </a:rPr>
                                  </m:ctrlPr>
                                </m:sSupPr>
                                <m:e>
                                  <m:sSub>
                                    <m:sSubPr>
                                      <m:ctrlPr>
                                        <a:rPr lang="es-CL" sz="2400" i="1">
                                          <a:latin typeface="Cambria Math"/>
                                        </a:rPr>
                                      </m:ctrlPr>
                                    </m:sSubPr>
                                    <m:e>
                                      <m:r>
                                        <a:rPr lang="es-CL" sz="2400" i="1">
                                          <a:latin typeface="Cambria Math"/>
                                        </a:rPr>
                                        <m:t>𝑣</m:t>
                                      </m:r>
                                    </m:e>
                                    <m:sub>
                                      <m:r>
                                        <a:rPr lang="es-CL" sz="2400" i="1">
                                          <a:latin typeface="Cambria Math"/>
                                        </a:rPr>
                                        <m:t>𝑜𝑝</m:t>
                                      </m:r>
                                    </m:sub>
                                  </m:sSub>
                                </m:e>
                                <m:sup>
                                  <m:r>
                                    <a:rPr lang="es-CL" sz="2400" i="1">
                                      <a:latin typeface="Cambria Math"/>
                                    </a:rPr>
                                    <m:t>2</m:t>
                                  </m:r>
                                </m:sup>
                              </m:sSup>
                            </m:e>
                          </m:d>
                          <m:sSup>
                            <m:sSupPr>
                              <m:ctrlPr>
                                <a:rPr lang="es-CL" sz="2400" i="1">
                                  <a:latin typeface="Cambria Math"/>
                                </a:rPr>
                              </m:ctrlPr>
                            </m:sSupPr>
                            <m:e>
                              <m:r>
                                <a:rPr lang="es-CL" sz="2400" i="1">
                                  <a:latin typeface="Cambria Math"/>
                                </a:rPr>
                                <m:t>𝑛</m:t>
                              </m:r>
                            </m:e>
                            <m:sup>
                              <m:r>
                                <a:rPr lang="es-CL" sz="2400" i="1">
                                  <a:latin typeface="Cambria Math"/>
                                </a:rPr>
                                <m:t>′</m:t>
                              </m:r>
                            </m:sup>
                          </m:sSup>
                          <m:r>
                            <a:rPr lang="es-CL" sz="2400" i="1">
                              <a:latin typeface="Cambria Math"/>
                            </a:rPr>
                            <m:t>&gt;|</m:t>
                          </m:r>
                        </m:e>
                        <m:sup>
                          <m:r>
                            <a:rPr lang="es-CL" sz="2400" i="1">
                              <a:latin typeface="Cambria Math"/>
                            </a:rPr>
                            <m:t>2</m:t>
                          </m:r>
                        </m:sup>
                      </m:sSup>
                    </m:oMath>
                  </m:oMathPara>
                </a14:m>
                <a:endParaRPr lang="es-CL" sz="2400" dirty="0"/>
              </a:p>
              <a:p>
                <a:pPr algn="ctr"/>
                <a:endParaRPr lang="es-CL" sz="2400" dirty="0" smtClean="0"/>
              </a:p>
              <a:p>
                <a:pPr algn="ctr"/>
                <a:r>
                  <a:rPr lang="es-CL" sz="2400" dirty="0" smtClean="0"/>
                  <a:t>Ahora sólo podemos hacer una evaluación numérica. Para un estado </a:t>
                </a:r>
                <a14:m>
                  <m:oMath xmlns:m="http://schemas.openxmlformats.org/officeDocument/2006/math">
                    <m:r>
                      <a:rPr lang="es-CL" sz="2400" i="1">
                        <a:latin typeface="Cambria Math"/>
                      </a:rPr>
                      <m:t>|</m:t>
                    </m:r>
                    <m:r>
                      <a:rPr lang="es-CL" sz="2400" i="1">
                        <a:latin typeface="Cambria Math"/>
                      </a:rPr>
                      <m:t>𝑛</m:t>
                    </m:r>
                    <m:r>
                      <a:rPr lang="es-CL" sz="2400" i="1">
                        <a:latin typeface="Cambria Math"/>
                      </a:rPr>
                      <m:t>&gt;</m:t>
                    </m:r>
                  </m:oMath>
                </a14:m>
                <a:r>
                  <a:rPr lang="es-CL" sz="2400" dirty="0" smtClean="0"/>
                  <a:t> de una onda de tipo “s”, definimos </a:t>
                </a:r>
                <a14:m>
                  <m:oMath xmlns:m="http://schemas.openxmlformats.org/officeDocument/2006/math">
                    <m:r>
                      <a:rPr lang="es-CL" sz="2400" i="1">
                        <a:latin typeface="Cambria Math"/>
                      </a:rPr>
                      <m:t>&lt;</m:t>
                    </m:r>
                    <m:sSub>
                      <m:sSubPr>
                        <m:ctrlPr>
                          <a:rPr lang="es-CL" sz="2400" i="1">
                            <a:latin typeface="Cambria Math"/>
                          </a:rPr>
                        </m:ctrlPr>
                      </m:sSubPr>
                      <m:e>
                        <m:r>
                          <a:rPr lang="es-CL" sz="2400" i="1">
                            <a:latin typeface="Cambria Math"/>
                          </a:rPr>
                          <m:t>𝐸</m:t>
                        </m:r>
                      </m:e>
                      <m:sub>
                        <m:r>
                          <a:rPr lang="es-CL" sz="2400" i="1">
                            <a:latin typeface="Cambria Math"/>
                          </a:rPr>
                          <m:t>𝑛</m:t>
                        </m:r>
                      </m:sub>
                    </m:sSub>
                    <m:r>
                      <a:rPr lang="es-CL" sz="2400" i="1">
                        <a:latin typeface="Cambria Math"/>
                      </a:rPr>
                      <m:t>&gt;</m:t>
                    </m:r>
                  </m:oMath>
                </a14:m>
                <a:r>
                  <a:rPr lang="es-CL" sz="2400" dirty="0"/>
                  <a:t> </a:t>
                </a:r>
                <a:r>
                  <a:rPr lang="es-CL" sz="2400" dirty="0" smtClean="0"/>
                  <a:t> como:</a:t>
                </a:r>
              </a:p>
              <a:p>
                <a:pPr algn="ctr"/>
                <a:endParaRPr lang="es-CL" sz="2400" dirty="0"/>
              </a:p>
              <a:p>
                <a:pPr algn="ctr"/>
                <a14:m>
                  <m:oMathPara xmlns:m="http://schemas.openxmlformats.org/officeDocument/2006/math">
                    <m:oMathParaPr>
                      <m:jc m:val="centerGroup"/>
                    </m:oMathParaPr>
                    <m:oMath xmlns:m="http://schemas.openxmlformats.org/officeDocument/2006/math">
                      <m:func>
                        <m:funcPr>
                          <m:ctrlPr>
                            <a:rPr lang="es-CL" sz="2400" i="1">
                              <a:latin typeface="Cambria Math"/>
                            </a:rPr>
                          </m:ctrlPr>
                        </m:funcPr>
                        <m:fName>
                          <m:r>
                            <m:rPr>
                              <m:sty m:val="p"/>
                            </m:rPr>
                            <a:rPr lang="es-CL" sz="2400">
                              <a:latin typeface="Cambria Math"/>
                            </a:rPr>
                            <m:t>ln</m:t>
                          </m:r>
                        </m:fName>
                        <m:e>
                          <m:r>
                            <a:rPr lang="es-CL" sz="2400" i="1">
                              <a:latin typeface="Cambria Math"/>
                            </a:rPr>
                            <m:t>&lt;</m:t>
                          </m:r>
                          <m:sSub>
                            <m:sSubPr>
                              <m:ctrlPr>
                                <a:rPr lang="es-CL" sz="2400" i="1">
                                  <a:latin typeface="Cambria Math"/>
                                </a:rPr>
                              </m:ctrlPr>
                            </m:sSubPr>
                            <m:e>
                              <m:r>
                                <a:rPr lang="es-CL" sz="2400" i="1">
                                  <a:latin typeface="Cambria Math"/>
                                </a:rPr>
                                <m:t>𝐸</m:t>
                              </m:r>
                            </m:e>
                            <m:sub>
                              <m:r>
                                <a:rPr lang="es-CL" sz="2400" i="1">
                                  <a:latin typeface="Cambria Math"/>
                                </a:rPr>
                                <m:t>𝑛</m:t>
                              </m:r>
                            </m:sub>
                          </m:sSub>
                          <m:r>
                            <a:rPr lang="es-CL" sz="2400" i="1">
                              <a:latin typeface="Cambria Math"/>
                            </a:rPr>
                            <m:t>&gt;=</m:t>
                          </m:r>
                          <m:f>
                            <m:fPr>
                              <m:ctrlPr>
                                <a:rPr lang="es-CL" sz="2400" i="1">
                                  <a:latin typeface="Cambria Math"/>
                                </a:rPr>
                              </m:ctrlPr>
                            </m:fPr>
                            <m:num>
                              <m:nary>
                                <m:naryPr>
                                  <m:chr m:val="∑"/>
                                  <m:limLoc m:val="undOvr"/>
                                  <m:ctrlPr>
                                    <a:rPr lang="es-CL" sz="2400" i="1">
                                      <a:latin typeface="Cambria Math"/>
                                    </a:rPr>
                                  </m:ctrlPr>
                                </m:naryPr>
                                <m:sub>
                                  <m:sSup>
                                    <m:sSupPr>
                                      <m:ctrlPr>
                                        <a:rPr lang="es-CL" sz="2400" i="1">
                                          <a:latin typeface="Cambria Math"/>
                                        </a:rPr>
                                      </m:ctrlPr>
                                    </m:sSupPr>
                                    <m:e>
                                      <m:r>
                                        <a:rPr lang="es-CL" sz="2400" i="1">
                                          <a:latin typeface="Cambria Math"/>
                                        </a:rPr>
                                        <m:t>𝑛</m:t>
                                      </m:r>
                                    </m:e>
                                    <m:sup>
                                      <m:r>
                                        <a:rPr lang="es-CL" sz="2400" i="1">
                                          <a:latin typeface="Cambria Math"/>
                                        </a:rPr>
                                        <m:t>′</m:t>
                                      </m:r>
                                    </m:sup>
                                  </m:sSup>
                                </m:sub>
                                <m:sup/>
                                <m:e>
                                  <m:sSup>
                                    <m:sSupPr>
                                      <m:ctrlPr>
                                        <a:rPr lang="es-CL" sz="2400" i="1">
                                          <a:latin typeface="Cambria Math"/>
                                        </a:rPr>
                                      </m:ctrlPr>
                                    </m:sSupPr>
                                    <m:e>
                                      <m:d>
                                        <m:dPr>
                                          <m:begChr m:val="|"/>
                                          <m:endChr m:val="|"/>
                                          <m:ctrlPr>
                                            <a:rPr lang="es-CL" sz="2400" i="1">
                                              <a:latin typeface="Cambria Math"/>
                                            </a:rPr>
                                          </m:ctrlPr>
                                        </m:dPr>
                                        <m:e>
                                          <m:r>
                                            <a:rPr lang="es-CL" sz="2400" i="1">
                                              <a:latin typeface="Cambria Math"/>
                                            </a:rPr>
                                            <m:t>&lt;</m:t>
                                          </m:r>
                                          <m:r>
                                            <a:rPr lang="es-CL" sz="2400" i="1">
                                              <a:latin typeface="Cambria Math"/>
                                            </a:rPr>
                                            <m:t>𝑛</m:t>
                                          </m:r>
                                          <m:d>
                                            <m:dPr>
                                              <m:begChr m:val="|"/>
                                              <m:endChr m:val="|"/>
                                              <m:ctrlPr>
                                                <a:rPr lang="es-CL" sz="2400" i="1">
                                                  <a:latin typeface="Cambria Math"/>
                                                </a:rPr>
                                              </m:ctrlPr>
                                            </m:dPr>
                                            <m:e>
                                              <m:sSup>
                                                <m:sSupPr>
                                                  <m:ctrlPr>
                                                    <a:rPr lang="es-CL" sz="2400" i="1">
                                                      <a:latin typeface="Cambria Math"/>
                                                    </a:rPr>
                                                  </m:ctrlPr>
                                                </m:sSupPr>
                                                <m:e>
                                                  <m:sSub>
                                                    <m:sSubPr>
                                                      <m:ctrlPr>
                                                        <a:rPr lang="es-CL" sz="2400" i="1">
                                                          <a:latin typeface="Cambria Math"/>
                                                        </a:rPr>
                                                      </m:ctrlPr>
                                                    </m:sSubPr>
                                                    <m:e>
                                                      <m:r>
                                                        <a:rPr lang="es-CL" sz="2400" i="1">
                                                          <a:latin typeface="Cambria Math"/>
                                                        </a:rPr>
                                                        <m:t>𝑣</m:t>
                                                      </m:r>
                                                    </m:e>
                                                    <m:sub>
                                                      <m:r>
                                                        <a:rPr lang="es-CL" sz="2400" i="1">
                                                          <a:latin typeface="Cambria Math"/>
                                                        </a:rPr>
                                                        <m:t>𝑜𝑝</m:t>
                                                      </m:r>
                                                    </m:sub>
                                                  </m:sSub>
                                                </m:e>
                                                <m:sup>
                                                  <m:r>
                                                    <a:rPr lang="es-CL" sz="2400" i="1">
                                                      <a:latin typeface="Cambria Math"/>
                                                    </a:rPr>
                                                    <m:t>2</m:t>
                                                  </m:r>
                                                </m:sup>
                                              </m:sSup>
                                            </m:e>
                                          </m:d>
                                          <m:sSup>
                                            <m:sSupPr>
                                              <m:ctrlPr>
                                                <a:rPr lang="es-CL" sz="2400" i="1">
                                                  <a:latin typeface="Cambria Math"/>
                                                </a:rPr>
                                              </m:ctrlPr>
                                            </m:sSupPr>
                                            <m:e>
                                              <m:r>
                                                <a:rPr lang="es-CL" sz="2400" i="1">
                                                  <a:latin typeface="Cambria Math"/>
                                                </a:rPr>
                                                <m:t>𝑛</m:t>
                                              </m:r>
                                            </m:e>
                                            <m:sup>
                                              <m:r>
                                                <a:rPr lang="es-CL" sz="2400" i="1">
                                                  <a:latin typeface="Cambria Math"/>
                                                </a:rPr>
                                                <m:t>′</m:t>
                                              </m:r>
                                            </m:sup>
                                          </m:sSup>
                                          <m:r>
                                            <a:rPr lang="es-CL" sz="2400" i="1">
                                              <a:latin typeface="Cambria Math"/>
                                            </a:rPr>
                                            <m:t>&gt;</m:t>
                                          </m:r>
                                        </m:e>
                                      </m:d>
                                    </m:e>
                                    <m:sup>
                                      <m:r>
                                        <a:rPr lang="es-CL" sz="2400" i="1">
                                          <a:latin typeface="Cambria Math"/>
                                        </a:rPr>
                                        <m:t>2</m:t>
                                      </m:r>
                                    </m:sup>
                                  </m:sSup>
                                  <m:d>
                                    <m:dPr>
                                      <m:ctrlPr>
                                        <a:rPr lang="es-CL" sz="2400" i="1">
                                          <a:latin typeface="Cambria Math"/>
                                        </a:rPr>
                                      </m:ctrlPr>
                                    </m:dPr>
                                    <m:e>
                                      <m:sSub>
                                        <m:sSubPr>
                                          <m:ctrlPr>
                                            <a:rPr lang="es-CL" sz="2400" i="1">
                                              <a:latin typeface="Cambria Math"/>
                                            </a:rPr>
                                          </m:ctrlPr>
                                        </m:sSubPr>
                                        <m:e>
                                          <m:r>
                                            <a:rPr lang="es-CL" sz="2400" i="1">
                                              <a:latin typeface="Cambria Math"/>
                                            </a:rPr>
                                            <m:t>𝐸</m:t>
                                          </m:r>
                                        </m:e>
                                        <m:sub>
                                          <m:sSup>
                                            <m:sSupPr>
                                              <m:ctrlPr>
                                                <a:rPr lang="es-CL" sz="2400" i="1">
                                                  <a:latin typeface="Cambria Math"/>
                                                </a:rPr>
                                              </m:ctrlPr>
                                            </m:sSupPr>
                                            <m:e>
                                              <m:r>
                                                <a:rPr lang="es-CL" sz="2400" i="1">
                                                  <a:latin typeface="Cambria Math"/>
                                                </a:rPr>
                                                <m:t>𝑛</m:t>
                                              </m:r>
                                            </m:e>
                                            <m:sup>
                                              <m:r>
                                                <a:rPr lang="es-CL" sz="2400" i="1">
                                                  <a:latin typeface="Cambria Math"/>
                                                </a:rPr>
                                                <m:t>′</m:t>
                                              </m:r>
                                            </m:sup>
                                          </m:sSup>
                                        </m:sub>
                                      </m:sSub>
                                      <m:r>
                                        <a:rPr lang="es-CL" sz="2400" i="1">
                                          <a:latin typeface="Cambria Math"/>
                                        </a:rPr>
                                        <m:t>−</m:t>
                                      </m:r>
                                      <m:sSub>
                                        <m:sSubPr>
                                          <m:ctrlPr>
                                            <a:rPr lang="es-CL" sz="2400" i="1">
                                              <a:latin typeface="Cambria Math"/>
                                            </a:rPr>
                                          </m:ctrlPr>
                                        </m:sSubPr>
                                        <m:e>
                                          <m:r>
                                            <a:rPr lang="es-CL" sz="2400" i="1">
                                              <a:latin typeface="Cambria Math"/>
                                            </a:rPr>
                                            <m:t>𝐸</m:t>
                                          </m:r>
                                        </m:e>
                                        <m:sub>
                                          <m:r>
                                            <a:rPr lang="es-CL" sz="2400" i="1">
                                              <a:latin typeface="Cambria Math"/>
                                            </a:rPr>
                                            <m:t>𝑛</m:t>
                                          </m:r>
                                        </m:sub>
                                      </m:sSub>
                                    </m:e>
                                  </m:d>
                                  <m:func>
                                    <m:funcPr>
                                      <m:ctrlPr>
                                        <a:rPr lang="es-CL" sz="2400" i="1">
                                          <a:latin typeface="Cambria Math"/>
                                        </a:rPr>
                                      </m:ctrlPr>
                                    </m:funcPr>
                                    <m:fName>
                                      <m:r>
                                        <m:rPr>
                                          <m:sty m:val="p"/>
                                        </m:rPr>
                                        <a:rPr lang="es-CL" sz="2400">
                                          <a:latin typeface="Cambria Math"/>
                                        </a:rPr>
                                        <m:t>ln</m:t>
                                      </m:r>
                                    </m:fName>
                                    <m:e>
                                      <m:r>
                                        <a:rPr lang="es-CL" sz="2400" i="1">
                                          <a:latin typeface="Cambria Math"/>
                                        </a:rPr>
                                        <m:t>|</m:t>
                                      </m:r>
                                      <m:sSub>
                                        <m:sSubPr>
                                          <m:ctrlPr>
                                            <a:rPr lang="es-CL" sz="2400" i="1">
                                              <a:latin typeface="Cambria Math"/>
                                            </a:rPr>
                                          </m:ctrlPr>
                                        </m:sSubPr>
                                        <m:e>
                                          <m:r>
                                            <a:rPr lang="es-CL" sz="2400" i="1">
                                              <a:latin typeface="Cambria Math"/>
                                            </a:rPr>
                                            <m:t>𝐸</m:t>
                                          </m:r>
                                        </m:e>
                                        <m:sub>
                                          <m:sSup>
                                            <m:sSupPr>
                                              <m:ctrlPr>
                                                <a:rPr lang="es-CL" sz="2400" i="1">
                                                  <a:latin typeface="Cambria Math"/>
                                                </a:rPr>
                                              </m:ctrlPr>
                                            </m:sSupPr>
                                            <m:e>
                                              <m:r>
                                                <a:rPr lang="es-CL" sz="2400" i="1">
                                                  <a:latin typeface="Cambria Math"/>
                                                </a:rPr>
                                                <m:t>𝑛</m:t>
                                              </m:r>
                                            </m:e>
                                            <m:sup>
                                              <m:r>
                                                <a:rPr lang="es-CL" sz="2400" i="1">
                                                  <a:latin typeface="Cambria Math"/>
                                                </a:rPr>
                                                <m:t>′</m:t>
                                              </m:r>
                                            </m:sup>
                                          </m:sSup>
                                        </m:sub>
                                      </m:sSub>
                                      <m:r>
                                        <a:rPr lang="es-CL" sz="2400" i="1">
                                          <a:latin typeface="Cambria Math"/>
                                        </a:rPr>
                                        <m:t>−</m:t>
                                      </m:r>
                                      <m:sSub>
                                        <m:sSubPr>
                                          <m:ctrlPr>
                                            <a:rPr lang="es-CL" sz="2400" i="1">
                                              <a:latin typeface="Cambria Math"/>
                                            </a:rPr>
                                          </m:ctrlPr>
                                        </m:sSubPr>
                                        <m:e>
                                          <m:r>
                                            <a:rPr lang="es-CL" sz="2400" i="1">
                                              <a:latin typeface="Cambria Math"/>
                                            </a:rPr>
                                            <m:t>𝐸</m:t>
                                          </m:r>
                                        </m:e>
                                        <m:sub>
                                          <m:r>
                                            <a:rPr lang="es-CL" sz="2400" i="1">
                                              <a:latin typeface="Cambria Math"/>
                                            </a:rPr>
                                            <m:t>𝑛</m:t>
                                          </m:r>
                                        </m:sub>
                                      </m:sSub>
                                      <m:r>
                                        <a:rPr lang="es-CL" sz="2400" i="1">
                                          <a:latin typeface="Cambria Math"/>
                                        </a:rPr>
                                        <m:t>|</m:t>
                                      </m:r>
                                    </m:e>
                                  </m:func>
                                </m:e>
                              </m:nary>
                            </m:num>
                            <m:den>
                              <m:nary>
                                <m:naryPr>
                                  <m:chr m:val="∑"/>
                                  <m:limLoc m:val="undOvr"/>
                                  <m:ctrlPr>
                                    <a:rPr lang="es-CL" sz="2400" i="1">
                                      <a:latin typeface="Cambria Math"/>
                                    </a:rPr>
                                  </m:ctrlPr>
                                </m:naryPr>
                                <m:sub>
                                  <m:sSup>
                                    <m:sSupPr>
                                      <m:ctrlPr>
                                        <a:rPr lang="es-CL" sz="2400" i="1">
                                          <a:latin typeface="Cambria Math"/>
                                        </a:rPr>
                                      </m:ctrlPr>
                                    </m:sSupPr>
                                    <m:e>
                                      <m:r>
                                        <a:rPr lang="es-CL" sz="2400" i="1">
                                          <a:latin typeface="Cambria Math"/>
                                        </a:rPr>
                                        <m:t>𝑛</m:t>
                                      </m:r>
                                    </m:e>
                                    <m:sup>
                                      <m:r>
                                        <a:rPr lang="es-CL" sz="2400" i="1">
                                          <a:latin typeface="Cambria Math"/>
                                        </a:rPr>
                                        <m:t>′</m:t>
                                      </m:r>
                                    </m:sup>
                                  </m:sSup>
                                </m:sub>
                                <m:sup/>
                                <m:e>
                                  <m:sSup>
                                    <m:sSupPr>
                                      <m:ctrlPr>
                                        <a:rPr lang="es-CL" sz="2400" i="1">
                                          <a:latin typeface="Cambria Math"/>
                                        </a:rPr>
                                      </m:ctrlPr>
                                    </m:sSupPr>
                                    <m:e>
                                      <m:d>
                                        <m:dPr>
                                          <m:begChr m:val="|"/>
                                          <m:endChr m:val="|"/>
                                          <m:ctrlPr>
                                            <a:rPr lang="es-CL" sz="2400" i="1">
                                              <a:latin typeface="Cambria Math"/>
                                            </a:rPr>
                                          </m:ctrlPr>
                                        </m:dPr>
                                        <m:e>
                                          <m:r>
                                            <a:rPr lang="es-CL" sz="2400" i="1">
                                              <a:latin typeface="Cambria Math"/>
                                            </a:rPr>
                                            <m:t>&lt;</m:t>
                                          </m:r>
                                          <m:r>
                                            <a:rPr lang="es-CL" sz="2400" i="1">
                                              <a:latin typeface="Cambria Math"/>
                                            </a:rPr>
                                            <m:t>𝑛</m:t>
                                          </m:r>
                                          <m:d>
                                            <m:dPr>
                                              <m:begChr m:val="|"/>
                                              <m:endChr m:val="|"/>
                                              <m:ctrlPr>
                                                <a:rPr lang="es-CL" sz="2400" i="1">
                                                  <a:latin typeface="Cambria Math"/>
                                                </a:rPr>
                                              </m:ctrlPr>
                                            </m:dPr>
                                            <m:e>
                                              <m:sSup>
                                                <m:sSupPr>
                                                  <m:ctrlPr>
                                                    <a:rPr lang="es-CL" sz="2400" i="1">
                                                      <a:latin typeface="Cambria Math"/>
                                                    </a:rPr>
                                                  </m:ctrlPr>
                                                </m:sSupPr>
                                                <m:e>
                                                  <m:sSub>
                                                    <m:sSubPr>
                                                      <m:ctrlPr>
                                                        <a:rPr lang="es-CL" sz="2400" i="1">
                                                          <a:latin typeface="Cambria Math"/>
                                                        </a:rPr>
                                                      </m:ctrlPr>
                                                    </m:sSubPr>
                                                    <m:e>
                                                      <m:r>
                                                        <a:rPr lang="es-CL" sz="2400" i="1">
                                                          <a:latin typeface="Cambria Math"/>
                                                        </a:rPr>
                                                        <m:t>𝑣</m:t>
                                                      </m:r>
                                                    </m:e>
                                                    <m:sub>
                                                      <m:r>
                                                        <a:rPr lang="es-CL" sz="2400" i="1">
                                                          <a:latin typeface="Cambria Math"/>
                                                        </a:rPr>
                                                        <m:t>𝑜𝑝</m:t>
                                                      </m:r>
                                                    </m:sub>
                                                  </m:sSub>
                                                </m:e>
                                                <m:sup>
                                                  <m:r>
                                                    <a:rPr lang="es-CL" sz="2400" i="1">
                                                      <a:latin typeface="Cambria Math"/>
                                                    </a:rPr>
                                                    <m:t>2</m:t>
                                                  </m:r>
                                                </m:sup>
                                              </m:sSup>
                                            </m:e>
                                          </m:d>
                                          <m:sSup>
                                            <m:sSupPr>
                                              <m:ctrlPr>
                                                <a:rPr lang="es-CL" sz="2400" i="1">
                                                  <a:latin typeface="Cambria Math"/>
                                                </a:rPr>
                                              </m:ctrlPr>
                                            </m:sSupPr>
                                            <m:e>
                                              <m:r>
                                                <a:rPr lang="es-CL" sz="2400" i="1">
                                                  <a:latin typeface="Cambria Math"/>
                                                </a:rPr>
                                                <m:t>𝑛</m:t>
                                              </m:r>
                                            </m:e>
                                            <m:sup>
                                              <m:r>
                                                <a:rPr lang="es-CL" sz="2400" i="1">
                                                  <a:latin typeface="Cambria Math"/>
                                                </a:rPr>
                                                <m:t>′</m:t>
                                              </m:r>
                                            </m:sup>
                                          </m:sSup>
                                          <m:r>
                                            <a:rPr lang="es-CL" sz="2400" i="1">
                                              <a:latin typeface="Cambria Math"/>
                                            </a:rPr>
                                            <m:t>&gt;</m:t>
                                          </m:r>
                                        </m:e>
                                      </m:d>
                                    </m:e>
                                    <m:sup>
                                      <m:r>
                                        <a:rPr lang="es-CL" sz="2400" i="1">
                                          <a:latin typeface="Cambria Math"/>
                                        </a:rPr>
                                        <m:t>2</m:t>
                                      </m:r>
                                    </m:sup>
                                  </m:sSup>
                                  <m:d>
                                    <m:dPr>
                                      <m:ctrlPr>
                                        <a:rPr lang="es-CL" sz="2400" i="1">
                                          <a:latin typeface="Cambria Math"/>
                                        </a:rPr>
                                      </m:ctrlPr>
                                    </m:dPr>
                                    <m:e>
                                      <m:sSub>
                                        <m:sSubPr>
                                          <m:ctrlPr>
                                            <a:rPr lang="es-CL" sz="2400" i="1">
                                              <a:latin typeface="Cambria Math"/>
                                            </a:rPr>
                                          </m:ctrlPr>
                                        </m:sSubPr>
                                        <m:e>
                                          <m:r>
                                            <a:rPr lang="es-CL" sz="2400" i="1">
                                              <a:latin typeface="Cambria Math"/>
                                            </a:rPr>
                                            <m:t>𝐸</m:t>
                                          </m:r>
                                        </m:e>
                                        <m:sub>
                                          <m:sSup>
                                            <m:sSupPr>
                                              <m:ctrlPr>
                                                <a:rPr lang="es-CL" sz="2400" i="1">
                                                  <a:latin typeface="Cambria Math"/>
                                                </a:rPr>
                                              </m:ctrlPr>
                                            </m:sSupPr>
                                            <m:e>
                                              <m:r>
                                                <a:rPr lang="es-CL" sz="2400" i="1">
                                                  <a:latin typeface="Cambria Math"/>
                                                </a:rPr>
                                                <m:t>𝑛</m:t>
                                              </m:r>
                                            </m:e>
                                            <m:sup>
                                              <m:r>
                                                <a:rPr lang="es-CL" sz="2400" i="1">
                                                  <a:latin typeface="Cambria Math"/>
                                                </a:rPr>
                                                <m:t>′</m:t>
                                              </m:r>
                                            </m:sup>
                                          </m:sSup>
                                        </m:sub>
                                      </m:sSub>
                                      <m:r>
                                        <a:rPr lang="es-CL" sz="2400" i="1">
                                          <a:latin typeface="Cambria Math"/>
                                        </a:rPr>
                                        <m:t>−</m:t>
                                      </m:r>
                                      <m:sSub>
                                        <m:sSubPr>
                                          <m:ctrlPr>
                                            <a:rPr lang="es-CL" sz="2400" i="1">
                                              <a:latin typeface="Cambria Math"/>
                                            </a:rPr>
                                          </m:ctrlPr>
                                        </m:sSubPr>
                                        <m:e>
                                          <m:r>
                                            <a:rPr lang="es-CL" sz="2400" i="1">
                                              <a:latin typeface="Cambria Math"/>
                                            </a:rPr>
                                            <m:t>𝐸</m:t>
                                          </m:r>
                                        </m:e>
                                        <m:sub>
                                          <m:r>
                                            <a:rPr lang="es-CL" sz="2400" i="1">
                                              <a:latin typeface="Cambria Math"/>
                                            </a:rPr>
                                            <m:t>𝑛</m:t>
                                          </m:r>
                                        </m:sub>
                                      </m:sSub>
                                    </m:e>
                                  </m:d>
                                </m:e>
                              </m:nary>
                            </m:den>
                          </m:f>
                        </m:e>
                      </m:func>
                    </m:oMath>
                  </m:oMathPara>
                </a14:m>
                <a:endParaRPr lang="es-CL" sz="2400" dirty="0"/>
              </a:p>
              <a:p>
                <a:pPr algn="ctr"/>
                <a:endParaRPr lang="es-CL" sz="2400" dirty="0"/>
              </a:p>
            </p:txBody>
          </p:sp>
        </mc:Choice>
        <mc:Fallback xmlns="">
          <p:sp>
            <p:nvSpPr>
              <p:cNvPr id="6" name="5 CuadroTexto"/>
              <p:cNvSpPr txBox="1">
                <a:spLocks noRot="1" noChangeAspect="1" noMove="1" noResize="1" noEditPoints="1" noAdjustHandles="1" noChangeArrowheads="1" noChangeShapeType="1" noTextEdit="1"/>
              </p:cNvSpPr>
              <p:nvPr/>
            </p:nvSpPr>
            <p:spPr>
              <a:xfrm>
                <a:off x="179512" y="836712"/>
                <a:ext cx="8712968" cy="5951116"/>
              </a:xfrm>
              <a:prstGeom prst="rect">
                <a:avLst/>
              </a:prstGeom>
              <a:blipFill rotWithShape="1">
                <a:blip r:embed="rId2"/>
                <a:stretch>
                  <a:fillRect l="-559" r="-1399"/>
                </a:stretch>
              </a:blipFill>
            </p:spPr>
            <p:txBody>
              <a:bodyPr/>
              <a:lstStyle/>
              <a:p>
                <a:r>
                  <a:rPr lang="es-CL">
                    <a:noFill/>
                  </a:rPr>
                  <a:t> </a:t>
                </a:r>
              </a:p>
            </p:txBody>
          </p:sp>
        </mc:Fallback>
      </mc:AlternateContent>
    </p:spTree>
    <p:extLst>
      <p:ext uri="{BB962C8B-B14F-4D97-AF65-F5344CB8AC3E}">
        <p14:creationId xmlns:p14="http://schemas.microsoft.com/office/powerpoint/2010/main" val="2866820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4 CuadroTexto"/>
          <p:cNvSpPr txBox="1"/>
          <p:nvPr/>
        </p:nvSpPr>
        <p:spPr>
          <a:xfrm>
            <a:off x="0" y="0"/>
            <a:ext cx="9144000" cy="523220"/>
          </a:xfrm>
          <a:prstGeom prst="rect">
            <a:avLst/>
          </a:prstGeom>
          <a:noFill/>
        </p:spPr>
        <p:txBody>
          <a:bodyPr wrap="square" rtlCol="0">
            <a:spAutoFit/>
          </a:bodyPr>
          <a:lstStyle/>
          <a:p>
            <a:pPr algn="ctr"/>
            <a:r>
              <a:rPr lang="es-CL" sz="2800" dirty="0" smtClean="0">
                <a:solidFill>
                  <a:schemeClr val="bg1"/>
                </a:solidFill>
              </a:rPr>
              <a:t>El efecto </a:t>
            </a:r>
            <a:r>
              <a:rPr lang="es-CL" sz="2800" dirty="0" err="1" smtClean="0">
                <a:solidFill>
                  <a:schemeClr val="bg1"/>
                </a:solidFill>
              </a:rPr>
              <a:t>Lamb</a:t>
            </a:r>
            <a:endParaRPr lang="es-CL" sz="2800" dirty="0">
              <a:solidFill>
                <a:schemeClr val="bg1"/>
              </a:solidFill>
            </a:endParaRPr>
          </a:p>
        </p:txBody>
      </p:sp>
      <mc:AlternateContent xmlns:mc="http://schemas.openxmlformats.org/markup-compatibility/2006" xmlns:a14="http://schemas.microsoft.com/office/drawing/2010/main">
        <mc:Choice Requires="a14">
          <p:sp>
            <p:nvSpPr>
              <p:cNvPr id="6" name="5 CuadroTexto"/>
              <p:cNvSpPr txBox="1"/>
              <p:nvPr/>
            </p:nvSpPr>
            <p:spPr>
              <a:xfrm>
                <a:off x="251520" y="908720"/>
                <a:ext cx="8640960" cy="581806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s-CL" sz="2400" i="1">
                          <a:latin typeface="Cambria Math"/>
                        </a:rPr>
                        <m:t>𝑙</m:t>
                      </m:r>
                      <m:r>
                        <a:rPr lang="es-CL" sz="2400" i="1">
                          <a:latin typeface="Cambria Math"/>
                        </a:rPr>
                        <m:t>=0</m:t>
                      </m:r>
                    </m:oMath>
                  </m:oMathPara>
                </a14:m>
                <a:endParaRPr lang="es-CL" sz="2400" dirty="0"/>
              </a:p>
              <a:p>
                <a:pPr algn="ctr"/>
                <a:endParaRPr lang="es-CL" sz="2400" dirty="0" smtClean="0"/>
              </a:p>
              <a:p>
                <a:pPr algn="ctr"/>
                <a:r>
                  <a:rPr lang="es-CL" sz="2400" dirty="0" smtClean="0"/>
                  <a:t>Cuando </a:t>
                </a:r>
                <a14:m>
                  <m:oMath xmlns:m="http://schemas.openxmlformats.org/officeDocument/2006/math">
                    <m:r>
                      <a:rPr lang="es-CL" sz="2400" i="1">
                        <a:latin typeface="Cambria Math"/>
                      </a:rPr>
                      <m:t>𝑙</m:t>
                    </m:r>
                    <m:r>
                      <a:rPr lang="es-CL" sz="2400" i="1">
                        <a:latin typeface="Cambria Math"/>
                      </a:rPr>
                      <m:t>≠0</m:t>
                    </m:r>
                  </m:oMath>
                </a14:m>
                <a:r>
                  <a:rPr lang="es-CL" sz="2400" dirty="0" smtClean="0"/>
                  <a:t> , </a:t>
                </a:r>
                <a14:m>
                  <m:oMath xmlns:m="http://schemas.openxmlformats.org/officeDocument/2006/math">
                    <m:sSup>
                      <m:sSupPr>
                        <m:ctrlPr>
                          <a:rPr lang="es-CL" sz="2400" i="1">
                            <a:latin typeface="Cambria Math"/>
                          </a:rPr>
                        </m:ctrlPr>
                      </m:sSupPr>
                      <m:e>
                        <m:r>
                          <a:rPr lang="es-CL" sz="2400" i="1">
                            <a:latin typeface="Cambria Math"/>
                          </a:rPr>
                          <m:t>𝛿</m:t>
                        </m:r>
                        <m:sSub>
                          <m:sSubPr>
                            <m:ctrlPr>
                              <a:rPr lang="es-CL" sz="2400" i="1">
                                <a:latin typeface="Cambria Math"/>
                              </a:rPr>
                            </m:ctrlPr>
                          </m:sSubPr>
                          <m:e>
                            <m:r>
                              <a:rPr lang="es-CL" sz="2400" i="1">
                                <a:latin typeface="Cambria Math"/>
                              </a:rPr>
                              <m:t>𝐸</m:t>
                            </m:r>
                          </m:e>
                          <m:sub>
                            <m:r>
                              <a:rPr lang="es-CL" sz="2400" i="1">
                                <a:latin typeface="Cambria Math"/>
                              </a:rPr>
                              <m:t>𝑛</m:t>
                            </m:r>
                          </m:sub>
                        </m:sSub>
                      </m:e>
                      <m:sup>
                        <m:r>
                          <a:rPr lang="es-CL" sz="2400" i="1">
                            <a:latin typeface="Cambria Math"/>
                          </a:rPr>
                          <m:t>&lt;</m:t>
                        </m:r>
                      </m:sup>
                    </m:sSup>
                  </m:oMath>
                </a14:m>
                <a:r>
                  <a:rPr lang="es-CL" sz="2400" dirty="0" smtClean="0"/>
                  <a:t> se vuelve independiente de </a:t>
                </a:r>
                <a14:m>
                  <m:oMath xmlns:m="http://schemas.openxmlformats.org/officeDocument/2006/math">
                    <m:r>
                      <a:rPr lang="es-CL" sz="2400" i="1">
                        <a:latin typeface="Cambria Math"/>
                      </a:rPr>
                      <m:t>𝐾</m:t>
                    </m:r>
                  </m:oMath>
                </a14:m>
                <a:r>
                  <a:rPr lang="es-CL" sz="2400" dirty="0" smtClean="0"/>
                  <a:t>. No obstante, definiremos una cantidad </a:t>
                </a:r>
                <a14:m>
                  <m:oMath xmlns:m="http://schemas.openxmlformats.org/officeDocument/2006/math">
                    <m:r>
                      <a:rPr lang="es-CL" sz="2400" i="1">
                        <a:latin typeface="Cambria Math"/>
                      </a:rPr>
                      <m:t>&lt;</m:t>
                    </m:r>
                    <m:sSub>
                      <m:sSubPr>
                        <m:ctrlPr>
                          <a:rPr lang="es-CL" sz="2400" i="1">
                            <a:latin typeface="Cambria Math"/>
                          </a:rPr>
                        </m:ctrlPr>
                      </m:sSubPr>
                      <m:e>
                        <m:r>
                          <a:rPr lang="es-CL" sz="2400" i="1">
                            <a:latin typeface="Cambria Math"/>
                          </a:rPr>
                          <m:t>𝐸</m:t>
                        </m:r>
                      </m:e>
                      <m:sub>
                        <m:r>
                          <a:rPr lang="es-CL" sz="2400" i="1">
                            <a:latin typeface="Cambria Math"/>
                          </a:rPr>
                          <m:t>𝑛</m:t>
                        </m:r>
                      </m:sub>
                    </m:sSub>
                    <m:r>
                      <a:rPr lang="es-CL" sz="2400" i="1">
                        <a:latin typeface="Cambria Math"/>
                      </a:rPr>
                      <m:t>&gt;</m:t>
                    </m:r>
                  </m:oMath>
                </a14:m>
                <a:r>
                  <a:rPr lang="es-CL" sz="2400" dirty="0" smtClean="0"/>
                  <a:t> a través de:</a:t>
                </a:r>
              </a:p>
              <a:p>
                <a:pPr algn="ctr"/>
                <a:endParaRPr lang="es-CL" sz="2400" dirty="0"/>
              </a:p>
              <a:p>
                <a:pPr algn="ctr"/>
                <a14:m>
                  <m:oMathPara xmlns:m="http://schemas.openxmlformats.org/officeDocument/2006/math">
                    <m:oMathParaPr>
                      <m:jc m:val="centerGroup"/>
                    </m:oMathParaPr>
                    <m:oMath xmlns:m="http://schemas.openxmlformats.org/officeDocument/2006/math">
                      <m:sSup>
                        <m:sSupPr>
                          <m:ctrlPr>
                            <a:rPr lang="es-CL" sz="2400" i="1">
                              <a:latin typeface="Cambria Math"/>
                            </a:rPr>
                          </m:ctrlPr>
                        </m:sSupPr>
                        <m:e>
                          <m:r>
                            <a:rPr lang="es-CL" sz="2400" i="1">
                              <a:latin typeface="Cambria Math"/>
                            </a:rPr>
                            <m:t>𝛿</m:t>
                          </m:r>
                          <m:sSub>
                            <m:sSubPr>
                              <m:ctrlPr>
                                <a:rPr lang="es-CL" sz="2400" i="1">
                                  <a:latin typeface="Cambria Math"/>
                                </a:rPr>
                              </m:ctrlPr>
                            </m:sSubPr>
                            <m:e>
                              <m:r>
                                <a:rPr lang="es-CL" sz="2400" i="1">
                                  <a:latin typeface="Cambria Math"/>
                                </a:rPr>
                                <m:t>𝐸</m:t>
                              </m:r>
                            </m:e>
                            <m:sub>
                              <m:r>
                                <a:rPr lang="es-CL" sz="2400" i="1">
                                  <a:latin typeface="Cambria Math"/>
                                </a:rPr>
                                <m:t>𝑛</m:t>
                              </m:r>
                            </m:sub>
                          </m:sSub>
                        </m:e>
                        <m:sup>
                          <m:r>
                            <a:rPr lang="es-CL" sz="2400" i="1">
                              <a:latin typeface="Cambria Math"/>
                            </a:rPr>
                            <m:t>&lt;</m:t>
                          </m:r>
                        </m:sup>
                      </m:sSup>
                      <m:r>
                        <a:rPr lang="es-CL" sz="2400" i="1">
                          <a:latin typeface="Cambria Math"/>
                        </a:rPr>
                        <m:t>=</m:t>
                      </m:r>
                      <m:f>
                        <m:fPr>
                          <m:ctrlPr>
                            <a:rPr lang="es-CL" sz="2400" i="1">
                              <a:latin typeface="Cambria Math"/>
                            </a:rPr>
                          </m:ctrlPr>
                        </m:fPr>
                        <m:num>
                          <m:r>
                            <a:rPr lang="es-CL" sz="2400" i="1">
                              <a:latin typeface="Cambria Math"/>
                            </a:rPr>
                            <m:t>2</m:t>
                          </m:r>
                          <m:r>
                            <a:rPr lang="es-CL" sz="2400" i="1">
                              <a:latin typeface="Cambria Math"/>
                            </a:rPr>
                            <m:t>𝛼</m:t>
                          </m:r>
                        </m:num>
                        <m:den>
                          <m:r>
                            <a:rPr lang="es-CL" sz="2400" i="1">
                              <a:latin typeface="Cambria Math"/>
                            </a:rPr>
                            <m:t>3</m:t>
                          </m:r>
                          <m:r>
                            <a:rPr lang="es-CL" sz="2400" i="1">
                              <a:latin typeface="Cambria Math"/>
                            </a:rPr>
                            <m:t>𝜋</m:t>
                          </m:r>
                        </m:den>
                      </m:f>
                      <m:nary>
                        <m:naryPr>
                          <m:chr m:val="∑"/>
                          <m:limLoc m:val="undOvr"/>
                          <m:ctrlPr>
                            <a:rPr lang="es-CL" sz="2400" i="1">
                              <a:latin typeface="Cambria Math"/>
                            </a:rPr>
                          </m:ctrlPr>
                        </m:naryPr>
                        <m:sub>
                          <m:sSup>
                            <m:sSupPr>
                              <m:ctrlPr>
                                <a:rPr lang="es-CL" sz="2400" i="1">
                                  <a:latin typeface="Cambria Math"/>
                                </a:rPr>
                              </m:ctrlPr>
                            </m:sSupPr>
                            <m:e>
                              <m:r>
                                <a:rPr lang="es-CL" sz="2400" i="1">
                                  <a:latin typeface="Cambria Math"/>
                                </a:rPr>
                                <m:t>𝑛</m:t>
                              </m:r>
                            </m:e>
                            <m:sup>
                              <m:r>
                                <a:rPr lang="es-CL" sz="2400" i="1">
                                  <a:latin typeface="Cambria Math"/>
                                </a:rPr>
                                <m:t>′</m:t>
                              </m:r>
                            </m:sup>
                          </m:sSup>
                        </m:sub>
                        <m:sup/>
                        <m:e>
                          <m:sSup>
                            <m:sSupPr>
                              <m:ctrlPr>
                                <a:rPr lang="es-CL" sz="2400" i="1">
                                  <a:latin typeface="Cambria Math"/>
                                </a:rPr>
                              </m:ctrlPr>
                            </m:sSupPr>
                            <m:e>
                              <m:d>
                                <m:dPr>
                                  <m:begChr m:val="|"/>
                                  <m:endChr m:val="|"/>
                                  <m:ctrlPr>
                                    <a:rPr lang="es-CL" sz="2400" i="1">
                                      <a:latin typeface="Cambria Math"/>
                                    </a:rPr>
                                  </m:ctrlPr>
                                </m:dPr>
                                <m:e>
                                  <m:r>
                                    <a:rPr lang="es-CL" sz="2400" i="1">
                                      <a:latin typeface="Cambria Math"/>
                                    </a:rPr>
                                    <m:t>&lt;</m:t>
                                  </m:r>
                                  <m:r>
                                    <a:rPr lang="es-CL" sz="2400" i="1">
                                      <a:latin typeface="Cambria Math"/>
                                    </a:rPr>
                                    <m:t>𝑛</m:t>
                                  </m:r>
                                  <m:d>
                                    <m:dPr>
                                      <m:begChr m:val="|"/>
                                      <m:endChr m:val="|"/>
                                      <m:ctrlPr>
                                        <a:rPr lang="es-CL" sz="2400" i="1">
                                          <a:latin typeface="Cambria Math"/>
                                        </a:rPr>
                                      </m:ctrlPr>
                                    </m:dPr>
                                    <m:e>
                                      <m:sSup>
                                        <m:sSupPr>
                                          <m:ctrlPr>
                                            <a:rPr lang="es-CL" sz="2400" i="1">
                                              <a:latin typeface="Cambria Math"/>
                                            </a:rPr>
                                          </m:ctrlPr>
                                        </m:sSupPr>
                                        <m:e>
                                          <m:sSub>
                                            <m:sSubPr>
                                              <m:ctrlPr>
                                                <a:rPr lang="es-CL" sz="2400" i="1">
                                                  <a:latin typeface="Cambria Math"/>
                                                </a:rPr>
                                              </m:ctrlPr>
                                            </m:sSubPr>
                                            <m:e>
                                              <m:r>
                                                <a:rPr lang="es-CL" sz="2400" i="1">
                                                  <a:latin typeface="Cambria Math"/>
                                                </a:rPr>
                                                <m:t>𝑣</m:t>
                                              </m:r>
                                            </m:e>
                                            <m:sub>
                                              <m:r>
                                                <a:rPr lang="es-CL" sz="2400" i="1">
                                                  <a:latin typeface="Cambria Math"/>
                                                </a:rPr>
                                                <m:t>𝑜𝑝</m:t>
                                              </m:r>
                                            </m:sub>
                                          </m:sSub>
                                        </m:e>
                                        <m:sup>
                                          <m:r>
                                            <a:rPr lang="es-CL" sz="2400" i="1">
                                              <a:latin typeface="Cambria Math"/>
                                            </a:rPr>
                                            <m:t>2</m:t>
                                          </m:r>
                                        </m:sup>
                                      </m:sSup>
                                    </m:e>
                                  </m:d>
                                  <m:sSup>
                                    <m:sSupPr>
                                      <m:ctrlPr>
                                        <a:rPr lang="es-CL" sz="2400" i="1">
                                          <a:latin typeface="Cambria Math"/>
                                        </a:rPr>
                                      </m:ctrlPr>
                                    </m:sSupPr>
                                    <m:e>
                                      <m:r>
                                        <a:rPr lang="es-CL" sz="2400" i="1">
                                          <a:latin typeface="Cambria Math"/>
                                        </a:rPr>
                                        <m:t>𝑛</m:t>
                                      </m:r>
                                    </m:e>
                                    <m:sup>
                                      <m:r>
                                        <a:rPr lang="es-CL" sz="2400" i="1">
                                          <a:latin typeface="Cambria Math"/>
                                        </a:rPr>
                                        <m:t>′</m:t>
                                      </m:r>
                                    </m:sup>
                                  </m:sSup>
                                  <m:r>
                                    <a:rPr lang="es-CL" sz="2400" i="1">
                                      <a:latin typeface="Cambria Math"/>
                                    </a:rPr>
                                    <m:t>&gt;</m:t>
                                  </m:r>
                                </m:e>
                              </m:d>
                            </m:e>
                            <m:sup>
                              <m:r>
                                <a:rPr lang="es-CL" sz="2400" i="1">
                                  <a:latin typeface="Cambria Math"/>
                                </a:rPr>
                                <m:t>2</m:t>
                              </m:r>
                            </m:sup>
                          </m:sSup>
                        </m:e>
                      </m:nary>
                    </m:oMath>
                  </m:oMathPara>
                </a14:m>
                <a:endParaRPr lang="es-CL" sz="2400" dirty="0"/>
              </a:p>
              <a:p>
                <a:pPr algn="ctr"/>
                <a:endParaRPr lang="es-CL" sz="2400" dirty="0" smtClean="0"/>
              </a:p>
              <a:p>
                <a:pPr algn="ctr"/>
                <a14:m>
                  <m:oMathPara xmlns:m="http://schemas.openxmlformats.org/officeDocument/2006/math">
                    <m:oMathParaPr>
                      <m:jc m:val="centerGroup"/>
                    </m:oMathParaPr>
                    <m:oMath xmlns:m="http://schemas.openxmlformats.org/officeDocument/2006/math">
                      <m:r>
                        <a:rPr lang="es-CL" sz="2400" i="1">
                          <a:latin typeface="Cambria Math"/>
                        </a:rPr>
                        <m:t>(</m:t>
                      </m:r>
                      <m:sSub>
                        <m:sSubPr>
                          <m:ctrlPr>
                            <a:rPr lang="es-CL" sz="2400" i="1">
                              <a:latin typeface="Cambria Math"/>
                            </a:rPr>
                          </m:ctrlPr>
                        </m:sSubPr>
                        <m:e>
                          <m:r>
                            <a:rPr lang="es-CL" sz="2400" i="1">
                              <a:latin typeface="Cambria Math"/>
                            </a:rPr>
                            <m:t>𝐸</m:t>
                          </m:r>
                        </m:e>
                        <m:sub>
                          <m:sSup>
                            <m:sSupPr>
                              <m:ctrlPr>
                                <a:rPr lang="es-CL" sz="2400" i="1">
                                  <a:latin typeface="Cambria Math"/>
                                </a:rPr>
                              </m:ctrlPr>
                            </m:sSupPr>
                            <m:e>
                              <m:r>
                                <a:rPr lang="es-CL" sz="2400" i="1">
                                  <a:latin typeface="Cambria Math"/>
                                </a:rPr>
                                <m:t>𝑛</m:t>
                              </m:r>
                            </m:e>
                            <m:sup>
                              <m:r>
                                <a:rPr lang="es-CL" sz="2400" i="1">
                                  <a:latin typeface="Cambria Math"/>
                                </a:rPr>
                                <m:t>′</m:t>
                              </m:r>
                            </m:sup>
                          </m:sSup>
                        </m:sub>
                      </m:sSub>
                      <m:r>
                        <a:rPr lang="es-CL" sz="2400" i="1">
                          <a:latin typeface="Cambria Math"/>
                        </a:rPr>
                        <m:t>−</m:t>
                      </m:r>
                      <m:sSub>
                        <m:sSubPr>
                          <m:ctrlPr>
                            <a:rPr lang="es-CL" sz="2400" i="1">
                              <a:latin typeface="Cambria Math"/>
                            </a:rPr>
                          </m:ctrlPr>
                        </m:sSubPr>
                        <m:e>
                          <m:r>
                            <a:rPr lang="es-CL" sz="2400" i="1">
                              <a:latin typeface="Cambria Math"/>
                            </a:rPr>
                            <m:t>𝐸</m:t>
                          </m:r>
                        </m:e>
                        <m:sub>
                          <m:r>
                            <a:rPr lang="es-CL" sz="2400" i="1">
                              <a:latin typeface="Cambria Math"/>
                            </a:rPr>
                            <m:t>𝑛</m:t>
                          </m:r>
                        </m:sub>
                      </m:sSub>
                      <m:r>
                        <a:rPr lang="es-CL" sz="2400" i="1">
                          <a:latin typeface="Cambria Math"/>
                        </a:rPr>
                        <m:t>) </m:t>
                      </m:r>
                      <m:func>
                        <m:funcPr>
                          <m:ctrlPr>
                            <a:rPr lang="es-CL" sz="2400" i="1">
                              <a:latin typeface="Cambria Math"/>
                            </a:rPr>
                          </m:ctrlPr>
                        </m:funcPr>
                        <m:fName>
                          <m:r>
                            <m:rPr>
                              <m:sty m:val="p"/>
                            </m:rPr>
                            <a:rPr lang="es-CL" sz="2400">
                              <a:latin typeface="Cambria Math"/>
                            </a:rPr>
                            <m:t>ln</m:t>
                          </m:r>
                          <m:r>
                            <a:rPr lang="es-CL" sz="2400">
                              <a:latin typeface="Cambria Math"/>
                            </a:rPr>
                            <m:t>|</m:t>
                          </m:r>
                        </m:fName>
                        <m:e>
                          <m:f>
                            <m:fPr>
                              <m:ctrlPr>
                                <a:rPr lang="es-CL" sz="2400" i="1">
                                  <a:latin typeface="Cambria Math"/>
                                </a:rPr>
                              </m:ctrlPr>
                            </m:fPr>
                            <m:num>
                              <m:r>
                                <a:rPr lang="es-CL" sz="2400" i="1">
                                  <a:latin typeface="Cambria Math"/>
                                </a:rPr>
                                <m:t>1</m:t>
                              </m:r>
                            </m:num>
                            <m:den>
                              <m:sSub>
                                <m:sSubPr>
                                  <m:ctrlPr>
                                    <a:rPr lang="es-CL" sz="2400" i="1">
                                      <a:latin typeface="Cambria Math"/>
                                    </a:rPr>
                                  </m:ctrlPr>
                                </m:sSubPr>
                                <m:e>
                                  <m:r>
                                    <a:rPr lang="es-CL" sz="2400" i="1">
                                      <a:latin typeface="Cambria Math"/>
                                    </a:rPr>
                                    <m:t>𝐸</m:t>
                                  </m:r>
                                </m:e>
                                <m:sub>
                                  <m:r>
                                    <a:rPr lang="es-CL" sz="2400" i="1">
                                      <a:latin typeface="Cambria Math"/>
                                    </a:rPr>
                                    <m:t>𝑛</m:t>
                                  </m:r>
                                </m:sub>
                              </m:sSub>
                              <m:r>
                                <a:rPr lang="es-CL" sz="2400" i="1">
                                  <a:latin typeface="Cambria Math"/>
                                </a:rPr>
                                <m:t>−</m:t>
                              </m:r>
                              <m:sSub>
                                <m:sSubPr>
                                  <m:ctrlPr>
                                    <a:rPr lang="es-CL" sz="2400" i="1">
                                      <a:latin typeface="Cambria Math"/>
                                    </a:rPr>
                                  </m:ctrlPr>
                                </m:sSubPr>
                                <m:e>
                                  <m:r>
                                    <a:rPr lang="es-CL" sz="2400" i="1">
                                      <a:latin typeface="Cambria Math"/>
                                    </a:rPr>
                                    <m:t>𝐸</m:t>
                                  </m:r>
                                </m:e>
                                <m:sub>
                                  <m:sSup>
                                    <m:sSupPr>
                                      <m:ctrlPr>
                                        <a:rPr lang="es-CL" sz="2400" i="1">
                                          <a:latin typeface="Cambria Math"/>
                                        </a:rPr>
                                      </m:ctrlPr>
                                    </m:sSupPr>
                                    <m:e>
                                      <m:r>
                                        <a:rPr lang="es-CL" sz="2400" i="1">
                                          <a:latin typeface="Cambria Math"/>
                                        </a:rPr>
                                        <m:t>𝑛</m:t>
                                      </m:r>
                                    </m:e>
                                    <m:sup>
                                      <m:r>
                                        <a:rPr lang="es-CL" sz="2400" i="1">
                                          <a:latin typeface="Cambria Math"/>
                                        </a:rPr>
                                        <m:t>′</m:t>
                                      </m:r>
                                    </m:sup>
                                  </m:sSup>
                                </m:sub>
                              </m:sSub>
                            </m:den>
                          </m:f>
                        </m:e>
                      </m:func>
                      <m:r>
                        <a:rPr lang="es-CL" sz="2400" i="1">
                          <a:latin typeface="Cambria Math"/>
                        </a:rPr>
                        <m:t>|</m:t>
                      </m:r>
                    </m:oMath>
                  </m:oMathPara>
                </a14:m>
                <a:endParaRPr lang="es-CL" sz="2400" dirty="0"/>
              </a:p>
              <a:p>
                <a:pPr algn="ctr"/>
                <a:endParaRPr lang="es-CL" sz="2400" dirty="0" smtClean="0"/>
              </a:p>
              <a:p>
                <a:pPr algn="ctr"/>
                <a14:m>
                  <m:oMathPara xmlns:m="http://schemas.openxmlformats.org/officeDocument/2006/math">
                    <m:oMathParaPr>
                      <m:jc m:val="centerGroup"/>
                    </m:oMathParaPr>
                    <m:oMath xmlns:m="http://schemas.openxmlformats.org/officeDocument/2006/math">
                      <m:sSup>
                        <m:sSupPr>
                          <m:ctrlPr>
                            <a:rPr lang="es-CL" sz="2400" i="1">
                              <a:latin typeface="Cambria Math"/>
                            </a:rPr>
                          </m:ctrlPr>
                        </m:sSupPr>
                        <m:e>
                          <m:r>
                            <a:rPr lang="es-CL" sz="2400" i="1">
                              <a:latin typeface="Cambria Math"/>
                            </a:rPr>
                            <m:t>𝛿</m:t>
                          </m:r>
                          <m:sSub>
                            <m:sSubPr>
                              <m:ctrlPr>
                                <a:rPr lang="es-CL" sz="2400" i="1">
                                  <a:latin typeface="Cambria Math"/>
                                </a:rPr>
                              </m:ctrlPr>
                            </m:sSubPr>
                            <m:e>
                              <m:r>
                                <a:rPr lang="es-CL" sz="2400" i="1">
                                  <a:latin typeface="Cambria Math"/>
                                </a:rPr>
                                <m:t>𝐸</m:t>
                              </m:r>
                            </m:e>
                            <m:sub>
                              <m:r>
                                <a:rPr lang="es-CL" sz="2400" i="1">
                                  <a:latin typeface="Cambria Math"/>
                                </a:rPr>
                                <m:t>𝑛</m:t>
                              </m:r>
                            </m:sub>
                          </m:sSub>
                        </m:e>
                        <m:sup>
                          <m:r>
                            <a:rPr lang="es-CL" sz="2400" i="1">
                              <a:latin typeface="Cambria Math"/>
                            </a:rPr>
                            <m:t>&lt;</m:t>
                          </m:r>
                        </m:sup>
                      </m:sSup>
                      <m:r>
                        <a:rPr lang="es-CL" sz="2400" i="1">
                          <a:latin typeface="Cambria Math"/>
                        </a:rPr>
                        <m:t>=</m:t>
                      </m:r>
                      <m:f>
                        <m:fPr>
                          <m:ctrlPr>
                            <a:rPr lang="es-CL" sz="2400" i="1">
                              <a:latin typeface="Cambria Math"/>
                            </a:rPr>
                          </m:ctrlPr>
                        </m:fPr>
                        <m:num>
                          <m:sSup>
                            <m:sSupPr>
                              <m:ctrlPr>
                                <a:rPr lang="es-CL" sz="2400" i="1">
                                  <a:latin typeface="Cambria Math"/>
                                </a:rPr>
                              </m:ctrlPr>
                            </m:sSupPr>
                            <m:e>
                              <m:r>
                                <a:rPr lang="es-CL" sz="2400" i="1">
                                  <a:latin typeface="Cambria Math"/>
                                </a:rPr>
                                <m:t>(</m:t>
                              </m:r>
                              <m:r>
                                <a:rPr lang="es-CL" sz="2400" i="1">
                                  <a:latin typeface="Cambria Math"/>
                                </a:rPr>
                                <m:t>𝑍</m:t>
                              </m:r>
                              <m:r>
                                <a:rPr lang="es-CL" sz="2400" i="1">
                                  <a:latin typeface="Cambria Math"/>
                                </a:rPr>
                                <m:t>𝛼</m:t>
                              </m:r>
                              <m:r>
                                <a:rPr lang="es-CL" sz="2400" i="1">
                                  <a:latin typeface="Cambria Math"/>
                                </a:rPr>
                                <m:t>)</m:t>
                              </m:r>
                            </m:e>
                            <m:sup>
                              <m:r>
                                <a:rPr lang="es-CL" sz="2400" i="1">
                                  <a:latin typeface="Cambria Math"/>
                                </a:rPr>
                                <m:t>4</m:t>
                              </m:r>
                            </m:sup>
                          </m:sSup>
                        </m:num>
                        <m:den>
                          <m:sSup>
                            <m:sSupPr>
                              <m:ctrlPr>
                                <a:rPr lang="es-CL" sz="2400" i="1">
                                  <a:latin typeface="Cambria Math"/>
                                </a:rPr>
                              </m:ctrlPr>
                            </m:sSupPr>
                            <m:e>
                              <m:r>
                                <a:rPr lang="es-CL" sz="2400" i="1">
                                  <a:latin typeface="Cambria Math"/>
                                </a:rPr>
                                <m:t>𝑛</m:t>
                              </m:r>
                            </m:e>
                            <m:sup>
                              <m:r>
                                <a:rPr lang="es-CL" sz="2400" i="1">
                                  <a:latin typeface="Cambria Math"/>
                                </a:rPr>
                                <m:t>3</m:t>
                              </m:r>
                            </m:sup>
                          </m:sSup>
                        </m:den>
                      </m:f>
                      <m:r>
                        <a:rPr lang="es-CL" sz="2400" i="1">
                          <a:latin typeface="Cambria Math"/>
                        </a:rPr>
                        <m:t>𝑚</m:t>
                      </m:r>
                      <m:func>
                        <m:funcPr>
                          <m:ctrlPr>
                            <a:rPr lang="es-CL" sz="2400" i="1">
                              <a:latin typeface="Cambria Math"/>
                            </a:rPr>
                          </m:ctrlPr>
                        </m:funcPr>
                        <m:fName>
                          <m:r>
                            <m:rPr>
                              <m:sty m:val="p"/>
                            </m:rPr>
                            <a:rPr lang="es-CL" sz="2400">
                              <a:latin typeface="Cambria Math"/>
                            </a:rPr>
                            <m:t>ln</m:t>
                          </m:r>
                        </m:fName>
                        <m:e>
                          <m:f>
                            <m:fPr>
                              <m:ctrlPr>
                                <a:rPr lang="es-CL" sz="2400" i="1">
                                  <a:latin typeface="Cambria Math"/>
                                </a:rPr>
                              </m:ctrlPr>
                            </m:fPr>
                            <m:num>
                              <m:sSup>
                                <m:sSupPr>
                                  <m:ctrlPr>
                                    <a:rPr lang="es-CL" sz="2400" i="1">
                                      <a:latin typeface="Cambria Math"/>
                                    </a:rPr>
                                  </m:ctrlPr>
                                </m:sSupPr>
                                <m:e>
                                  <m:r>
                                    <a:rPr lang="es-CL" sz="2400" i="1">
                                      <a:latin typeface="Cambria Math"/>
                                    </a:rPr>
                                    <m:t>𝑍</m:t>
                                  </m:r>
                                </m:e>
                                <m:sup>
                                  <m:r>
                                    <a:rPr lang="es-CL" sz="2400" i="1">
                                      <a:latin typeface="Cambria Math"/>
                                    </a:rPr>
                                    <m:t>2</m:t>
                                  </m:r>
                                </m:sup>
                              </m:sSup>
                              <m:r>
                                <a:rPr lang="es-CL" sz="2400" i="1">
                                  <a:latin typeface="Cambria Math"/>
                                </a:rPr>
                                <m:t>𝑅𝑦𝑑</m:t>
                              </m:r>
                            </m:num>
                            <m:den>
                              <m:r>
                                <a:rPr lang="es-CL" sz="2400" i="1">
                                  <a:latin typeface="Cambria Math"/>
                                </a:rPr>
                                <m:t>&lt;</m:t>
                              </m:r>
                              <m:sSub>
                                <m:sSubPr>
                                  <m:ctrlPr>
                                    <a:rPr lang="es-CL" sz="2400" i="1">
                                      <a:latin typeface="Cambria Math"/>
                                    </a:rPr>
                                  </m:ctrlPr>
                                </m:sSubPr>
                                <m:e>
                                  <m:r>
                                    <a:rPr lang="es-CL" sz="2400" i="1">
                                      <a:latin typeface="Cambria Math"/>
                                    </a:rPr>
                                    <m:t>𝐸</m:t>
                                  </m:r>
                                </m:e>
                                <m:sub>
                                  <m:r>
                                    <a:rPr lang="es-CL" sz="2400" i="1">
                                      <a:latin typeface="Cambria Math"/>
                                    </a:rPr>
                                    <m:t>𝑛</m:t>
                                  </m:r>
                                </m:sub>
                              </m:sSub>
                              <m:r>
                                <a:rPr lang="es-CL" sz="2400" i="1">
                                  <a:latin typeface="Cambria Math"/>
                                </a:rPr>
                                <m:t>&gt;</m:t>
                              </m:r>
                            </m:den>
                          </m:f>
                        </m:e>
                      </m:func>
                    </m:oMath>
                  </m:oMathPara>
                </a14:m>
                <a:endParaRPr lang="es-CL" sz="2400" dirty="0"/>
              </a:p>
              <a:p>
                <a:pPr algn="ctr"/>
                <a:endParaRPr lang="es-CL" sz="2400" dirty="0"/>
              </a:p>
            </p:txBody>
          </p:sp>
        </mc:Choice>
        <mc:Fallback xmlns="">
          <p:sp>
            <p:nvSpPr>
              <p:cNvPr id="6" name="5 CuadroTexto"/>
              <p:cNvSpPr txBox="1">
                <a:spLocks noRot="1" noChangeAspect="1" noMove="1" noResize="1" noEditPoints="1" noAdjustHandles="1" noChangeArrowheads="1" noChangeShapeType="1" noTextEdit="1"/>
              </p:cNvSpPr>
              <p:nvPr/>
            </p:nvSpPr>
            <p:spPr>
              <a:xfrm>
                <a:off x="251520" y="908720"/>
                <a:ext cx="8640960" cy="5818068"/>
              </a:xfrm>
              <a:prstGeom prst="rect">
                <a:avLst/>
              </a:prstGeom>
              <a:blipFill rotWithShape="1">
                <a:blip r:embed="rId2"/>
                <a:stretch>
                  <a:fillRect/>
                </a:stretch>
              </a:blipFill>
            </p:spPr>
            <p:txBody>
              <a:bodyPr/>
              <a:lstStyle/>
              <a:p>
                <a:r>
                  <a:rPr lang="es-CL">
                    <a:noFill/>
                  </a:rPr>
                  <a:t> </a:t>
                </a:r>
              </a:p>
            </p:txBody>
          </p:sp>
        </mc:Fallback>
      </mc:AlternateContent>
    </p:spTree>
    <p:extLst>
      <p:ext uri="{BB962C8B-B14F-4D97-AF65-F5344CB8AC3E}">
        <p14:creationId xmlns:p14="http://schemas.microsoft.com/office/powerpoint/2010/main" val="1466195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4 CuadroTexto"/>
          <p:cNvSpPr txBox="1"/>
          <p:nvPr/>
        </p:nvSpPr>
        <p:spPr>
          <a:xfrm>
            <a:off x="0" y="0"/>
            <a:ext cx="9144000" cy="523220"/>
          </a:xfrm>
          <a:prstGeom prst="rect">
            <a:avLst/>
          </a:prstGeom>
          <a:noFill/>
        </p:spPr>
        <p:txBody>
          <a:bodyPr wrap="square" rtlCol="0">
            <a:spAutoFit/>
          </a:bodyPr>
          <a:lstStyle/>
          <a:p>
            <a:pPr algn="ctr"/>
            <a:r>
              <a:rPr lang="es-CL" sz="2800" dirty="0" smtClean="0">
                <a:solidFill>
                  <a:schemeClr val="bg1"/>
                </a:solidFill>
              </a:rPr>
              <a:t>El efecto </a:t>
            </a:r>
            <a:r>
              <a:rPr lang="es-CL" sz="2800" dirty="0" err="1" smtClean="0">
                <a:solidFill>
                  <a:schemeClr val="bg1"/>
                </a:solidFill>
              </a:rPr>
              <a:t>Lamb</a:t>
            </a:r>
            <a:endParaRPr lang="es-CL" sz="2800" dirty="0">
              <a:solidFill>
                <a:schemeClr val="bg1"/>
              </a:solidFill>
            </a:endParaRPr>
          </a:p>
        </p:txBody>
      </p:sp>
      <mc:AlternateContent xmlns:mc="http://schemas.openxmlformats.org/markup-compatibility/2006">
        <mc:Choice xmlns:a14="http://schemas.microsoft.com/office/drawing/2010/main" Requires="a14">
          <p:sp>
            <p:nvSpPr>
              <p:cNvPr id="2" name="1 CuadroTexto"/>
              <p:cNvSpPr txBox="1"/>
              <p:nvPr/>
            </p:nvSpPr>
            <p:spPr>
              <a:xfrm>
                <a:off x="251520" y="764704"/>
                <a:ext cx="8640960" cy="4939557"/>
              </a:xfrm>
              <a:prstGeom prst="rect">
                <a:avLst/>
              </a:prstGeom>
              <a:noFill/>
            </p:spPr>
            <p:txBody>
              <a:bodyPr wrap="square" rtlCol="0">
                <a:spAutoFit/>
              </a:bodyPr>
              <a:lstStyle/>
              <a:p>
                <a:r>
                  <a:rPr lang="es-CL" sz="2400" dirty="0" smtClean="0">
                    <a:cs typeface="Times New Roman" panose="02020603050405020304" pitchFamily="18" charset="0"/>
                  </a:rPr>
                  <a:t>En el átomo de hidrógeno, es el corrimiento de la línea del estado </a:t>
                </a:r>
                <a14:m>
                  <m:oMath xmlns:m="http://schemas.openxmlformats.org/officeDocument/2006/math">
                    <m:r>
                      <a:rPr lang="es-CL" sz="2400" b="0" i="1" smtClean="0">
                        <a:latin typeface="Cambria Math"/>
                        <a:cs typeface="Times New Roman" panose="02020603050405020304" pitchFamily="18" charset="0"/>
                      </a:rPr>
                      <m:t>2</m:t>
                    </m:r>
                    <m:sSub>
                      <m:sSubPr>
                        <m:ctrlPr>
                          <a:rPr lang="es-CL" sz="2400" b="0" i="1" smtClean="0">
                            <a:latin typeface="Cambria Math"/>
                            <a:cs typeface="Times New Roman" panose="02020603050405020304" pitchFamily="18" charset="0"/>
                          </a:rPr>
                        </m:ctrlPr>
                      </m:sSubPr>
                      <m:e>
                        <m:r>
                          <a:rPr lang="es-CL" sz="2400" b="0" i="1" smtClean="0">
                            <a:latin typeface="Cambria Math"/>
                            <a:cs typeface="Times New Roman" panose="02020603050405020304" pitchFamily="18" charset="0"/>
                          </a:rPr>
                          <m:t>𝑆</m:t>
                        </m:r>
                      </m:e>
                      <m:sub>
                        <m:f>
                          <m:fPr>
                            <m:type m:val="skw"/>
                            <m:ctrlPr>
                              <a:rPr lang="es-CL" sz="2400" b="0" i="1" smtClean="0">
                                <a:latin typeface="Cambria Math"/>
                                <a:cs typeface="Times New Roman" panose="02020603050405020304" pitchFamily="18" charset="0"/>
                              </a:rPr>
                            </m:ctrlPr>
                          </m:fPr>
                          <m:num>
                            <m:r>
                              <a:rPr lang="es-CL" sz="2400" b="0" i="1" smtClean="0">
                                <a:latin typeface="Cambria Math"/>
                                <a:cs typeface="Times New Roman" panose="02020603050405020304" pitchFamily="18" charset="0"/>
                              </a:rPr>
                              <m:t>1</m:t>
                            </m:r>
                          </m:num>
                          <m:den>
                            <m:r>
                              <a:rPr lang="es-CL" sz="2400" b="0" i="1" smtClean="0">
                                <a:latin typeface="Cambria Math"/>
                                <a:cs typeface="Times New Roman" panose="02020603050405020304" pitchFamily="18" charset="0"/>
                              </a:rPr>
                              <m:t>2</m:t>
                            </m:r>
                          </m:den>
                        </m:f>
                      </m:sub>
                    </m:sSub>
                  </m:oMath>
                </a14:m>
                <a:r>
                  <a:rPr lang="es-CL" sz="2400" dirty="0" smtClean="0">
                    <a:cs typeface="Times New Roman" panose="02020603050405020304" pitchFamily="18" charset="0"/>
                  </a:rPr>
                  <a:t> con respecto al estado </a:t>
                </a:r>
                <a14:m>
                  <m:oMath xmlns:m="http://schemas.openxmlformats.org/officeDocument/2006/math">
                    <m:r>
                      <a:rPr lang="es-CL" sz="2400" i="1">
                        <a:latin typeface="Cambria Math"/>
                        <a:cs typeface="Times New Roman" panose="02020603050405020304" pitchFamily="18" charset="0"/>
                      </a:rPr>
                      <m:t>2</m:t>
                    </m:r>
                    <m:sSub>
                      <m:sSubPr>
                        <m:ctrlPr>
                          <a:rPr lang="es-CL" sz="2400" i="1">
                            <a:latin typeface="Cambria Math"/>
                            <a:cs typeface="Times New Roman" panose="02020603050405020304" pitchFamily="18" charset="0"/>
                          </a:rPr>
                        </m:ctrlPr>
                      </m:sSubPr>
                      <m:e>
                        <m:r>
                          <a:rPr lang="es-CL" sz="2400" b="0" i="1" smtClean="0">
                            <a:latin typeface="Cambria Math"/>
                            <a:cs typeface="Times New Roman" panose="02020603050405020304" pitchFamily="18" charset="0"/>
                          </a:rPr>
                          <m:t>𝑃</m:t>
                        </m:r>
                      </m:e>
                      <m:sub>
                        <m:f>
                          <m:fPr>
                            <m:type m:val="skw"/>
                            <m:ctrlPr>
                              <a:rPr lang="es-CL" sz="2400" i="1">
                                <a:latin typeface="Cambria Math"/>
                                <a:cs typeface="Times New Roman" panose="02020603050405020304" pitchFamily="18" charset="0"/>
                              </a:rPr>
                            </m:ctrlPr>
                          </m:fPr>
                          <m:num>
                            <m:r>
                              <a:rPr lang="es-CL" sz="2400" i="1">
                                <a:latin typeface="Cambria Math"/>
                                <a:cs typeface="Times New Roman" panose="02020603050405020304" pitchFamily="18" charset="0"/>
                              </a:rPr>
                              <m:t>1</m:t>
                            </m:r>
                          </m:num>
                          <m:den>
                            <m:r>
                              <a:rPr lang="es-CL" sz="2400" i="1">
                                <a:latin typeface="Cambria Math"/>
                                <a:cs typeface="Times New Roman" panose="02020603050405020304" pitchFamily="18" charset="0"/>
                              </a:rPr>
                              <m:t>2</m:t>
                            </m:r>
                          </m:den>
                        </m:f>
                      </m:sub>
                    </m:sSub>
                  </m:oMath>
                </a14:m>
                <a:r>
                  <a:rPr lang="es-CL" sz="2400" dirty="0" smtClean="0">
                    <a:cs typeface="Times New Roman" panose="02020603050405020304" pitchFamily="18" charset="0"/>
                  </a:rPr>
                  <a:t> , donde el segundo  se encuentra por encima del primero. La diferencia de energía entre los estados es de unos 4.372</a:t>
                </a:r>
                <a14:m>
                  <m:oMath xmlns:m="http://schemas.openxmlformats.org/officeDocument/2006/math">
                    <m:r>
                      <a:rPr lang="es-CL" sz="2400" i="1" smtClean="0">
                        <a:latin typeface="Cambria Math"/>
                        <a:ea typeface="Cambria Math"/>
                        <a:cs typeface="Times New Roman" panose="02020603050405020304" pitchFamily="18" charset="0"/>
                      </a:rPr>
                      <m:t>∙</m:t>
                    </m:r>
                    <m:sSup>
                      <m:sSupPr>
                        <m:ctrlPr>
                          <a:rPr lang="es-CL" sz="2400" i="1" smtClean="0">
                            <a:latin typeface="Cambria Math"/>
                            <a:ea typeface="Cambria Math"/>
                            <a:cs typeface="Times New Roman" panose="02020603050405020304" pitchFamily="18" charset="0"/>
                          </a:rPr>
                        </m:ctrlPr>
                      </m:sSupPr>
                      <m:e>
                        <m:r>
                          <a:rPr lang="es-CL" sz="2400" b="0" i="1" smtClean="0">
                            <a:latin typeface="Cambria Math"/>
                            <a:ea typeface="Cambria Math"/>
                            <a:cs typeface="Times New Roman" panose="02020603050405020304" pitchFamily="18" charset="0"/>
                          </a:rPr>
                          <m:t>10</m:t>
                        </m:r>
                      </m:e>
                      <m:sup>
                        <m:r>
                          <a:rPr lang="es-CL" sz="2400" b="0" i="1" smtClean="0">
                            <a:latin typeface="Cambria Math"/>
                            <a:ea typeface="Cambria Math"/>
                            <a:cs typeface="Times New Roman" panose="02020603050405020304" pitchFamily="18" charset="0"/>
                          </a:rPr>
                          <m:t>−6</m:t>
                        </m:r>
                      </m:sup>
                    </m:sSup>
                  </m:oMath>
                </a14:m>
                <a:r>
                  <a:rPr lang="es-CL" sz="2400" dirty="0" smtClean="0">
                    <a:cs typeface="Times New Roman" panose="02020603050405020304" pitchFamily="18" charset="0"/>
                  </a:rPr>
                  <a:t> eV. </a:t>
                </a:r>
                <a:r>
                  <a:rPr lang="es-CL" sz="2400" dirty="0"/>
                  <a:t>Una explicación cualitativa la expuso </a:t>
                </a:r>
                <a:r>
                  <a:rPr lang="es-CL" sz="2400" dirty="0" err="1"/>
                  <a:t>Welton</a:t>
                </a:r>
                <a:r>
                  <a:rPr lang="es-CL" sz="2400" dirty="0"/>
                  <a:t> en 1948. Las fluctuaciones cuánticas del vacío provocan movimientos oscilatorios rápidos del electrón, de tal manera que este no es percibido como una carga puntual, sino como una distribución de carga con un cierto radio. </a:t>
                </a:r>
              </a:p>
              <a:p>
                <a:r>
                  <a:rPr lang="es-CL" sz="2400"/>
                  <a:t>El resultado de lo anterior es la pérdida de energía de ligadura por parte de los electrones, debido a que ya no se sienten atraídos por el núcleo a cortas distancias, siendo los que se encuentran en orbitales inferiores los más afectados.</a:t>
                </a:r>
              </a:p>
              <a:p>
                <a:endParaRPr lang="es-CL" sz="2400" dirty="0">
                  <a:cs typeface="Times New Roman" panose="02020603050405020304" pitchFamily="18" charset="0"/>
                </a:endParaRPr>
              </a:p>
            </p:txBody>
          </p:sp>
        </mc:Choice>
        <mc:Fallback>
          <p:sp>
            <p:nvSpPr>
              <p:cNvPr id="2" name="1 CuadroTexto"/>
              <p:cNvSpPr txBox="1">
                <a:spLocks noRot="1" noChangeAspect="1" noMove="1" noResize="1" noEditPoints="1" noAdjustHandles="1" noChangeArrowheads="1" noChangeShapeType="1" noTextEdit="1"/>
              </p:cNvSpPr>
              <p:nvPr/>
            </p:nvSpPr>
            <p:spPr>
              <a:xfrm>
                <a:off x="251520" y="764704"/>
                <a:ext cx="8640960" cy="4939557"/>
              </a:xfrm>
              <a:prstGeom prst="rect">
                <a:avLst/>
              </a:prstGeom>
              <a:blipFill rotWithShape="1">
                <a:blip r:embed="rId2"/>
                <a:stretch>
                  <a:fillRect l="-1058" t="-986" r="-1128"/>
                </a:stretch>
              </a:blipFill>
            </p:spPr>
            <p:txBody>
              <a:bodyPr/>
              <a:lstStyle/>
              <a:p>
                <a:r>
                  <a:rPr lang="es-CL">
                    <a:noFill/>
                  </a:rPr>
                  <a:t> </a:t>
                </a:r>
              </a:p>
            </p:txBody>
          </p:sp>
        </mc:Fallback>
      </mc:AlternateContent>
    </p:spTree>
    <p:extLst>
      <p:ext uri="{BB962C8B-B14F-4D97-AF65-F5344CB8AC3E}">
        <p14:creationId xmlns:p14="http://schemas.microsoft.com/office/powerpoint/2010/main" val="26733594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4 CuadroTexto"/>
          <p:cNvSpPr txBox="1"/>
          <p:nvPr/>
        </p:nvSpPr>
        <p:spPr>
          <a:xfrm>
            <a:off x="0" y="0"/>
            <a:ext cx="9144000" cy="523220"/>
          </a:xfrm>
          <a:prstGeom prst="rect">
            <a:avLst/>
          </a:prstGeom>
          <a:noFill/>
        </p:spPr>
        <p:txBody>
          <a:bodyPr wrap="square" rtlCol="0">
            <a:spAutoFit/>
          </a:bodyPr>
          <a:lstStyle/>
          <a:p>
            <a:pPr algn="ctr"/>
            <a:r>
              <a:rPr lang="es-CL" sz="2800" dirty="0" smtClean="0">
                <a:solidFill>
                  <a:schemeClr val="bg1"/>
                </a:solidFill>
              </a:rPr>
              <a:t>El efecto </a:t>
            </a:r>
            <a:r>
              <a:rPr lang="es-CL" sz="2800" dirty="0" err="1" smtClean="0">
                <a:solidFill>
                  <a:schemeClr val="bg1"/>
                </a:solidFill>
              </a:rPr>
              <a:t>Lamb</a:t>
            </a:r>
            <a:endParaRPr lang="es-CL" sz="2800" dirty="0">
              <a:solidFill>
                <a:schemeClr val="bg1"/>
              </a:solidFill>
            </a:endParaRPr>
          </a:p>
        </p:txBody>
      </p:sp>
      <mc:AlternateContent xmlns:mc="http://schemas.openxmlformats.org/markup-compatibility/2006" xmlns:a14="http://schemas.microsoft.com/office/drawing/2010/main">
        <mc:Choice Requires="a14">
          <p:sp>
            <p:nvSpPr>
              <p:cNvPr id="6" name="5 CuadroTexto"/>
              <p:cNvSpPr txBox="1"/>
              <p:nvPr/>
            </p:nvSpPr>
            <p:spPr>
              <a:xfrm>
                <a:off x="251520" y="836712"/>
                <a:ext cx="8640960" cy="52926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sz="2400" i="1">
                          <a:latin typeface="Cambria Math"/>
                        </a:rPr>
                        <m:t>𝑙</m:t>
                      </m:r>
                      <m:r>
                        <a:rPr lang="es-CL" sz="2400" i="1">
                          <a:latin typeface="Cambria Math"/>
                        </a:rPr>
                        <m:t>≠0; </m:t>
                      </m:r>
                      <m:r>
                        <a:rPr lang="es-CL" sz="2400" i="1">
                          <a:latin typeface="Cambria Math"/>
                        </a:rPr>
                        <m:t>𝑅𝑦𝑑</m:t>
                      </m:r>
                      <m:r>
                        <a:rPr lang="es-CL" sz="2400" i="1">
                          <a:latin typeface="Cambria Math"/>
                        </a:rPr>
                        <m:t>=</m:t>
                      </m:r>
                      <m:f>
                        <m:fPr>
                          <m:ctrlPr>
                            <a:rPr lang="es-CL" sz="2400" i="1">
                              <a:latin typeface="Cambria Math"/>
                            </a:rPr>
                          </m:ctrlPr>
                        </m:fPr>
                        <m:num>
                          <m:r>
                            <a:rPr lang="es-CL" sz="2400" i="1">
                              <a:latin typeface="Cambria Math"/>
                            </a:rPr>
                            <m:t>𝑚</m:t>
                          </m:r>
                          <m:sSup>
                            <m:sSupPr>
                              <m:ctrlPr>
                                <a:rPr lang="es-CL" sz="2400" i="1">
                                  <a:latin typeface="Cambria Math"/>
                                </a:rPr>
                              </m:ctrlPr>
                            </m:sSupPr>
                            <m:e>
                              <m:r>
                                <a:rPr lang="es-CL" sz="2400" i="1">
                                  <a:latin typeface="Cambria Math"/>
                                </a:rPr>
                                <m:t>𝛼</m:t>
                              </m:r>
                            </m:e>
                            <m:sup>
                              <m:r>
                                <a:rPr lang="es-CL" sz="2400" i="1">
                                  <a:latin typeface="Cambria Math"/>
                                </a:rPr>
                                <m:t>2</m:t>
                              </m:r>
                            </m:sup>
                          </m:sSup>
                        </m:num>
                        <m:den>
                          <m:r>
                            <a:rPr lang="es-CL" sz="2400" i="1">
                              <a:latin typeface="Cambria Math"/>
                            </a:rPr>
                            <m:t>2</m:t>
                          </m:r>
                        </m:den>
                      </m:f>
                    </m:oMath>
                  </m:oMathPara>
                </a14:m>
                <a:endParaRPr lang="es-CL" sz="2400" dirty="0"/>
              </a:p>
              <a:p>
                <a:pPr algn="ctr"/>
                <a:endParaRPr lang="es-CL" sz="2400" dirty="0" smtClean="0"/>
              </a:p>
              <a:p>
                <a:pPr algn="ctr"/>
                <a:r>
                  <a:rPr lang="es-CL" sz="2400" dirty="0" smtClean="0"/>
                  <a:t>Para las ondas “s”, tenemos:</a:t>
                </a:r>
              </a:p>
              <a:p>
                <a:pPr algn="ctr"/>
                <a:endParaRPr lang="es-CL" sz="2400" dirty="0"/>
              </a:p>
              <a:p>
                <a:pPr algn="ctr"/>
                <a14:m>
                  <m:oMathPara xmlns:m="http://schemas.openxmlformats.org/officeDocument/2006/math">
                    <m:oMathParaPr>
                      <m:jc m:val="centerGroup"/>
                    </m:oMathParaPr>
                    <m:oMath xmlns:m="http://schemas.openxmlformats.org/officeDocument/2006/math">
                      <m:sSup>
                        <m:sSupPr>
                          <m:ctrlPr>
                            <a:rPr lang="es-CL" sz="2400" i="1">
                              <a:latin typeface="Cambria Math"/>
                            </a:rPr>
                          </m:ctrlPr>
                        </m:sSupPr>
                        <m:e>
                          <m:r>
                            <a:rPr lang="es-CL" sz="2400" i="1">
                              <a:latin typeface="Cambria Math"/>
                            </a:rPr>
                            <m:t>𝛿</m:t>
                          </m:r>
                          <m:sSub>
                            <m:sSubPr>
                              <m:ctrlPr>
                                <a:rPr lang="es-CL" sz="2400" i="1">
                                  <a:latin typeface="Cambria Math"/>
                                </a:rPr>
                              </m:ctrlPr>
                            </m:sSubPr>
                            <m:e>
                              <m:r>
                                <a:rPr lang="es-CL" sz="2400" i="1">
                                  <a:latin typeface="Cambria Math"/>
                                </a:rPr>
                                <m:t>𝐸</m:t>
                              </m:r>
                            </m:e>
                            <m:sub>
                              <m:r>
                                <a:rPr lang="es-CL" sz="2400" i="1">
                                  <a:latin typeface="Cambria Math"/>
                                </a:rPr>
                                <m:t>𝑛</m:t>
                              </m:r>
                            </m:sub>
                          </m:sSub>
                        </m:e>
                        <m:sup>
                          <m:r>
                            <a:rPr lang="es-CL" sz="2400" i="1">
                              <a:latin typeface="Cambria Math"/>
                            </a:rPr>
                            <m:t>&lt;</m:t>
                          </m:r>
                        </m:sup>
                      </m:sSup>
                      <m:r>
                        <a:rPr lang="es-CL" sz="2400" i="1">
                          <a:latin typeface="Cambria Math"/>
                        </a:rPr>
                        <m:t>=</m:t>
                      </m:r>
                      <m:f>
                        <m:fPr>
                          <m:ctrlPr>
                            <a:rPr lang="es-CL" sz="2400" i="1">
                              <a:latin typeface="Cambria Math"/>
                            </a:rPr>
                          </m:ctrlPr>
                        </m:fPr>
                        <m:num>
                          <m:r>
                            <a:rPr lang="es-CL" sz="2400" i="1">
                              <a:latin typeface="Cambria Math"/>
                            </a:rPr>
                            <m:t>2</m:t>
                          </m:r>
                          <m:r>
                            <a:rPr lang="es-CL" sz="2400" i="1">
                              <a:latin typeface="Cambria Math"/>
                            </a:rPr>
                            <m:t>𝛼</m:t>
                          </m:r>
                        </m:num>
                        <m:den>
                          <m:r>
                            <a:rPr lang="es-CL" sz="2400" i="1">
                              <a:latin typeface="Cambria Math"/>
                            </a:rPr>
                            <m:t>3</m:t>
                          </m:r>
                          <m:r>
                            <a:rPr lang="es-CL" sz="2400" i="1">
                              <a:latin typeface="Cambria Math"/>
                            </a:rPr>
                            <m:t>𝜋</m:t>
                          </m:r>
                        </m:den>
                      </m:f>
                      <m:nary>
                        <m:naryPr>
                          <m:chr m:val="∑"/>
                          <m:limLoc m:val="undOvr"/>
                          <m:ctrlPr>
                            <a:rPr lang="es-CL" sz="2400" i="1">
                              <a:latin typeface="Cambria Math"/>
                            </a:rPr>
                          </m:ctrlPr>
                        </m:naryPr>
                        <m:sub>
                          <m:sSup>
                            <m:sSupPr>
                              <m:ctrlPr>
                                <a:rPr lang="es-CL" sz="2400" i="1">
                                  <a:latin typeface="Cambria Math"/>
                                </a:rPr>
                              </m:ctrlPr>
                            </m:sSupPr>
                            <m:e>
                              <m:r>
                                <a:rPr lang="es-CL" sz="2400" i="1">
                                  <a:latin typeface="Cambria Math"/>
                                </a:rPr>
                                <m:t>𝑛</m:t>
                              </m:r>
                            </m:e>
                            <m:sup>
                              <m:r>
                                <a:rPr lang="es-CL" sz="2400" i="1">
                                  <a:latin typeface="Cambria Math"/>
                                </a:rPr>
                                <m:t>′</m:t>
                              </m:r>
                            </m:sup>
                          </m:sSup>
                        </m:sub>
                        <m:sup/>
                        <m:e>
                          <m:sSup>
                            <m:sSupPr>
                              <m:ctrlPr>
                                <a:rPr lang="es-CL" sz="2400" i="1">
                                  <a:latin typeface="Cambria Math"/>
                                </a:rPr>
                              </m:ctrlPr>
                            </m:sSupPr>
                            <m:e>
                              <m:d>
                                <m:dPr>
                                  <m:begChr m:val="|"/>
                                  <m:endChr m:val="|"/>
                                  <m:ctrlPr>
                                    <a:rPr lang="es-CL" sz="2400" i="1">
                                      <a:latin typeface="Cambria Math"/>
                                    </a:rPr>
                                  </m:ctrlPr>
                                </m:dPr>
                                <m:e>
                                  <m:r>
                                    <a:rPr lang="es-CL" sz="2400" i="1">
                                      <a:latin typeface="Cambria Math"/>
                                    </a:rPr>
                                    <m:t>&lt;</m:t>
                                  </m:r>
                                  <m:r>
                                    <a:rPr lang="es-CL" sz="2400" i="1">
                                      <a:latin typeface="Cambria Math"/>
                                    </a:rPr>
                                    <m:t>𝑛</m:t>
                                  </m:r>
                                  <m:d>
                                    <m:dPr>
                                      <m:begChr m:val="|"/>
                                      <m:endChr m:val="|"/>
                                      <m:ctrlPr>
                                        <a:rPr lang="es-CL" sz="2400" i="1">
                                          <a:latin typeface="Cambria Math"/>
                                        </a:rPr>
                                      </m:ctrlPr>
                                    </m:dPr>
                                    <m:e>
                                      <m:sSup>
                                        <m:sSupPr>
                                          <m:ctrlPr>
                                            <a:rPr lang="es-CL" sz="2400" i="1">
                                              <a:latin typeface="Cambria Math"/>
                                            </a:rPr>
                                          </m:ctrlPr>
                                        </m:sSupPr>
                                        <m:e>
                                          <m:sSub>
                                            <m:sSubPr>
                                              <m:ctrlPr>
                                                <a:rPr lang="es-CL" sz="2400" i="1">
                                                  <a:latin typeface="Cambria Math"/>
                                                </a:rPr>
                                              </m:ctrlPr>
                                            </m:sSubPr>
                                            <m:e>
                                              <m:r>
                                                <a:rPr lang="es-CL" sz="2400" i="1">
                                                  <a:latin typeface="Cambria Math"/>
                                                </a:rPr>
                                                <m:t>𝑣</m:t>
                                              </m:r>
                                            </m:e>
                                            <m:sub>
                                              <m:r>
                                                <a:rPr lang="es-CL" sz="2400" i="1">
                                                  <a:latin typeface="Cambria Math"/>
                                                </a:rPr>
                                                <m:t>𝑜𝑝</m:t>
                                              </m:r>
                                            </m:sub>
                                          </m:sSub>
                                        </m:e>
                                        <m:sup>
                                          <m:r>
                                            <a:rPr lang="es-CL" sz="2400" i="1">
                                              <a:latin typeface="Cambria Math"/>
                                            </a:rPr>
                                            <m:t>2</m:t>
                                          </m:r>
                                        </m:sup>
                                      </m:sSup>
                                    </m:e>
                                  </m:d>
                                  <m:sSup>
                                    <m:sSupPr>
                                      <m:ctrlPr>
                                        <a:rPr lang="es-CL" sz="2400" i="1">
                                          <a:latin typeface="Cambria Math"/>
                                        </a:rPr>
                                      </m:ctrlPr>
                                    </m:sSupPr>
                                    <m:e>
                                      <m:r>
                                        <a:rPr lang="es-CL" sz="2400" i="1">
                                          <a:latin typeface="Cambria Math"/>
                                        </a:rPr>
                                        <m:t>𝑛</m:t>
                                      </m:r>
                                    </m:e>
                                    <m:sup>
                                      <m:r>
                                        <a:rPr lang="es-CL" sz="2400" i="1">
                                          <a:latin typeface="Cambria Math"/>
                                        </a:rPr>
                                        <m:t>′</m:t>
                                      </m:r>
                                    </m:sup>
                                  </m:sSup>
                                  <m:r>
                                    <a:rPr lang="es-CL" sz="2400" i="1">
                                      <a:latin typeface="Cambria Math"/>
                                    </a:rPr>
                                    <m:t>&gt;</m:t>
                                  </m:r>
                                </m:e>
                              </m:d>
                            </m:e>
                            <m:sup>
                              <m:r>
                                <a:rPr lang="es-CL" sz="2400" i="1">
                                  <a:latin typeface="Cambria Math"/>
                                </a:rPr>
                                <m:t>2</m:t>
                              </m:r>
                            </m:sup>
                          </m:sSup>
                        </m:e>
                      </m:nary>
                    </m:oMath>
                  </m:oMathPara>
                </a14:m>
                <a:endParaRPr lang="es-CL" sz="2400" dirty="0"/>
              </a:p>
              <a:p>
                <a:pPr algn="ctr"/>
                <a:endParaRPr lang="es-CL" sz="2400" dirty="0" smtClean="0"/>
              </a:p>
              <a:p>
                <a:pPr algn="ctr"/>
                <a14:m>
                  <m:oMathPara xmlns:m="http://schemas.openxmlformats.org/officeDocument/2006/math">
                    <m:oMathParaPr>
                      <m:jc m:val="centerGroup"/>
                    </m:oMathParaPr>
                    <m:oMath xmlns:m="http://schemas.openxmlformats.org/officeDocument/2006/math">
                      <m:r>
                        <a:rPr lang="es-CL" sz="2400" i="1">
                          <a:latin typeface="Cambria Math"/>
                        </a:rPr>
                        <m:t>(</m:t>
                      </m:r>
                      <m:sSub>
                        <m:sSubPr>
                          <m:ctrlPr>
                            <a:rPr lang="es-CL" sz="2400" i="1">
                              <a:latin typeface="Cambria Math"/>
                            </a:rPr>
                          </m:ctrlPr>
                        </m:sSubPr>
                        <m:e>
                          <m:r>
                            <a:rPr lang="es-CL" sz="2400" i="1">
                              <a:latin typeface="Cambria Math"/>
                            </a:rPr>
                            <m:t>𝐸</m:t>
                          </m:r>
                        </m:e>
                        <m:sub>
                          <m:sSup>
                            <m:sSupPr>
                              <m:ctrlPr>
                                <a:rPr lang="es-CL" sz="2400" i="1">
                                  <a:latin typeface="Cambria Math"/>
                                </a:rPr>
                              </m:ctrlPr>
                            </m:sSupPr>
                            <m:e>
                              <m:r>
                                <a:rPr lang="es-CL" sz="2400" i="1">
                                  <a:latin typeface="Cambria Math"/>
                                </a:rPr>
                                <m:t>𝑛</m:t>
                              </m:r>
                            </m:e>
                            <m:sup>
                              <m:r>
                                <a:rPr lang="es-CL" sz="2400" i="1">
                                  <a:latin typeface="Cambria Math"/>
                                </a:rPr>
                                <m:t>′</m:t>
                              </m:r>
                            </m:sup>
                          </m:sSup>
                        </m:sub>
                      </m:sSub>
                      <m:r>
                        <a:rPr lang="es-CL" sz="2400" i="1">
                          <a:latin typeface="Cambria Math"/>
                        </a:rPr>
                        <m:t>−</m:t>
                      </m:r>
                      <m:sSub>
                        <m:sSubPr>
                          <m:ctrlPr>
                            <a:rPr lang="es-CL" sz="2400" i="1">
                              <a:latin typeface="Cambria Math"/>
                            </a:rPr>
                          </m:ctrlPr>
                        </m:sSubPr>
                        <m:e>
                          <m:r>
                            <a:rPr lang="es-CL" sz="2400" i="1">
                              <a:latin typeface="Cambria Math"/>
                            </a:rPr>
                            <m:t>𝐸</m:t>
                          </m:r>
                        </m:e>
                        <m:sub>
                          <m:r>
                            <a:rPr lang="es-CL" sz="2400" i="1">
                              <a:latin typeface="Cambria Math"/>
                            </a:rPr>
                            <m:t>𝑛</m:t>
                          </m:r>
                        </m:sub>
                      </m:sSub>
                      <m:r>
                        <a:rPr lang="es-CL" sz="2400" i="1">
                          <a:latin typeface="Cambria Math"/>
                        </a:rPr>
                        <m:t>) </m:t>
                      </m:r>
                      <m:func>
                        <m:funcPr>
                          <m:ctrlPr>
                            <a:rPr lang="es-CL" sz="2400" i="1">
                              <a:latin typeface="Cambria Math"/>
                            </a:rPr>
                          </m:ctrlPr>
                        </m:funcPr>
                        <m:fName>
                          <m:r>
                            <m:rPr>
                              <m:sty m:val="p"/>
                            </m:rPr>
                            <a:rPr lang="es-CL" sz="2400">
                              <a:latin typeface="Cambria Math"/>
                            </a:rPr>
                            <m:t>ln</m:t>
                          </m:r>
                          <m:r>
                            <a:rPr lang="es-CL" sz="2400">
                              <a:latin typeface="Cambria Math"/>
                            </a:rPr>
                            <m:t>|</m:t>
                          </m:r>
                        </m:fName>
                        <m:e>
                          <m:f>
                            <m:fPr>
                              <m:ctrlPr>
                                <a:rPr lang="es-CL" sz="2400" i="1">
                                  <a:latin typeface="Cambria Math"/>
                                </a:rPr>
                              </m:ctrlPr>
                            </m:fPr>
                            <m:num>
                              <m:r>
                                <a:rPr lang="es-CL" sz="2400" i="1">
                                  <a:latin typeface="Cambria Math"/>
                                </a:rPr>
                                <m:t>𝐾</m:t>
                              </m:r>
                            </m:num>
                            <m:den>
                              <m:r>
                                <a:rPr lang="es-CL" sz="2400" i="1">
                                  <a:latin typeface="Cambria Math"/>
                                </a:rPr>
                                <m:t>&lt;</m:t>
                              </m:r>
                              <m:sSub>
                                <m:sSubPr>
                                  <m:ctrlPr>
                                    <a:rPr lang="es-CL" sz="2400" i="1">
                                      <a:latin typeface="Cambria Math"/>
                                    </a:rPr>
                                  </m:ctrlPr>
                                </m:sSubPr>
                                <m:e>
                                  <m:r>
                                    <a:rPr lang="es-CL" sz="2400" i="1">
                                      <a:latin typeface="Cambria Math"/>
                                    </a:rPr>
                                    <m:t>𝐸</m:t>
                                  </m:r>
                                </m:e>
                                <m:sub>
                                  <m:r>
                                    <a:rPr lang="es-CL" sz="2400" i="1">
                                      <a:latin typeface="Cambria Math"/>
                                    </a:rPr>
                                    <m:t>𝑛</m:t>
                                  </m:r>
                                </m:sub>
                              </m:sSub>
                              <m:r>
                                <a:rPr lang="es-CL" sz="2400" i="1">
                                  <a:latin typeface="Cambria Math"/>
                                </a:rPr>
                                <m:t>&gt;</m:t>
                              </m:r>
                            </m:den>
                          </m:f>
                        </m:e>
                      </m:func>
                      <m:r>
                        <a:rPr lang="es-CL" sz="2400" i="1">
                          <a:latin typeface="Cambria Math"/>
                        </a:rPr>
                        <m:t>|</m:t>
                      </m:r>
                    </m:oMath>
                  </m:oMathPara>
                </a14:m>
                <a:endParaRPr lang="es-CL" sz="2400" dirty="0"/>
              </a:p>
              <a:p>
                <a:pPr algn="ctr"/>
                <a:endParaRPr lang="es-CL" sz="2400" dirty="0" smtClean="0"/>
              </a:p>
              <a:p>
                <a:pPr algn="ctr"/>
                <a14:m>
                  <m:oMathPara xmlns:m="http://schemas.openxmlformats.org/officeDocument/2006/math">
                    <m:oMathParaPr>
                      <m:jc m:val="centerGroup"/>
                    </m:oMathParaPr>
                    <m:oMath xmlns:m="http://schemas.openxmlformats.org/officeDocument/2006/math">
                      <m:r>
                        <a:rPr lang="es-CL" sz="2400" i="1">
                          <a:latin typeface="Cambria Math"/>
                        </a:rPr>
                        <m:t>𝑙</m:t>
                      </m:r>
                      <m:r>
                        <a:rPr lang="es-CL" sz="2400" i="1">
                          <a:latin typeface="Cambria Math"/>
                        </a:rPr>
                        <m:t>=0</m:t>
                      </m:r>
                    </m:oMath>
                  </m:oMathPara>
                </a14:m>
                <a:endParaRPr lang="es-CL" sz="2400" dirty="0"/>
              </a:p>
              <a:p>
                <a:pPr algn="ctr"/>
                <a:endParaRPr lang="es-CL" sz="2400" dirty="0"/>
              </a:p>
            </p:txBody>
          </p:sp>
        </mc:Choice>
        <mc:Fallback xmlns="">
          <p:sp>
            <p:nvSpPr>
              <p:cNvPr id="6" name="5 CuadroTexto"/>
              <p:cNvSpPr txBox="1">
                <a:spLocks noRot="1" noChangeAspect="1" noMove="1" noResize="1" noEditPoints="1" noAdjustHandles="1" noChangeArrowheads="1" noChangeShapeType="1" noTextEdit="1"/>
              </p:cNvSpPr>
              <p:nvPr/>
            </p:nvSpPr>
            <p:spPr>
              <a:xfrm>
                <a:off x="251520" y="836712"/>
                <a:ext cx="8640960" cy="5292603"/>
              </a:xfrm>
              <a:prstGeom prst="rect">
                <a:avLst/>
              </a:prstGeom>
              <a:blipFill rotWithShape="1">
                <a:blip r:embed="rId2"/>
                <a:stretch>
                  <a:fillRect/>
                </a:stretch>
              </a:blipFill>
            </p:spPr>
            <p:txBody>
              <a:bodyPr/>
              <a:lstStyle/>
              <a:p>
                <a:r>
                  <a:rPr lang="es-CL">
                    <a:noFill/>
                  </a:rPr>
                  <a:t> </a:t>
                </a:r>
              </a:p>
            </p:txBody>
          </p:sp>
        </mc:Fallback>
      </mc:AlternateContent>
    </p:spTree>
    <p:extLst>
      <p:ext uri="{BB962C8B-B14F-4D97-AF65-F5344CB8AC3E}">
        <p14:creationId xmlns:p14="http://schemas.microsoft.com/office/powerpoint/2010/main" val="181564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4 CuadroTexto"/>
          <p:cNvSpPr txBox="1"/>
          <p:nvPr/>
        </p:nvSpPr>
        <p:spPr>
          <a:xfrm>
            <a:off x="0" y="0"/>
            <a:ext cx="9144000" cy="523220"/>
          </a:xfrm>
          <a:prstGeom prst="rect">
            <a:avLst/>
          </a:prstGeom>
          <a:noFill/>
        </p:spPr>
        <p:txBody>
          <a:bodyPr wrap="square" rtlCol="0">
            <a:spAutoFit/>
          </a:bodyPr>
          <a:lstStyle/>
          <a:p>
            <a:pPr algn="ctr"/>
            <a:r>
              <a:rPr lang="es-CL" sz="2800" dirty="0" smtClean="0">
                <a:solidFill>
                  <a:schemeClr val="bg1"/>
                </a:solidFill>
              </a:rPr>
              <a:t>El efecto </a:t>
            </a:r>
            <a:r>
              <a:rPr lang="es-CL" sz="2800" dirty="0" err="1" smtClean="0">
                <a:solidFill>
                  <a:schemeClr val="bg1"/>
                </a:solidFill>
              </a:rPr>
              <a:t>Lamb</a:t>
            </a:r>
            <a:endParaRPr lang="es-CL" sz="2800" dirty="0">
              <a:solidFill>
                <a:schemeClr val="bg1"/>
              </a:solidFill>
            </a:endParaRPr>
          </a:p>
        </p:txBody>
      </p:sp>
      <mc:AlternateContent xmlns:mc="http://schemas.openxmlformats.org/markup-compatibility/2006" xmlns:a14="http://schemas.microsoft.com/office/drawing/2010/main">
        <mc:Choice Requires="a14">
          <p:sp>
            <p:nvSpPr>
              <p:cNvPr id="6" name="5 CuadroTexto"/>
              <p:cNvSpPr txBox="1"/>
              <p:nvPr/>
            </p:nvSpPr>
            <p:spPr>
              <a:xfrm>
                <a:off x="251520" y="980728"/>
                <a:ext cx="8640960" cy="5711756"/>
              </a:xfrm>
              <a:prstGeom prst="rect">
                <a:avLst/>
              </a:prstGeom>
              <a:noFill/>
            </p:spPr>
            <p:txBody>
              <a:bodyPr wrap="square" rtlCol="0">
                <a:spAutoFit/>
              </a:bodyPr>
              <a:lstStyle/>
              <a:p>
                <a:r>
                  <a:rPr lang="es-CL" sz="2400" dirty="0" smtClean="0"/>
                  <a:t>Acomodando la expresión de arriba, y suponiendo que </a:t>
                </a:r>
                <a14:m>
                  <m:oMath xmlns:m="http://schemas.openxmlformats.org/officeDocument/2006/math">
                    <m:sSub>
                      <m:sSubPr>
                        <m:ctrlPr>
                          <a:rPr lang="es-CL" sz="2400" i="1">
                            <a:latin typeface="Cambria Math"/>
                          </a:rPr>
                        </m:ctrlPr>
                      </m:sSubPr>
                      <m:e>
                        <m:r>
                          <a:rPr lang="es-CL" sz="2400" i="1">
                            <a:latin typeface="Cambria Math"/>
                          </a:rPr>
                          <m:t>𝐻</m:t>
                        </m:r>
                      </m:e>
                      <m:sub>
                        <m:r>
                          <a:rPr lang="es-CL" sz="2400" i="1">
                            <a:latin typeface="Cambria Math"/>
                          </a:rPr>
                          <m:t>0</m:t>
                        </m:r>
                      </m:sub>
                    </m:sSub>
                  </m:oMath>
                </a14:m>
                <a:r>
                  <a:rPr lang="es-CL" sz="2400" dirty="0" smtClean="0"/>
                  <a:t> es el </a:t>
                </a:r>
                <a:r>
                  <a:rPr lang="es-CL" sz="2400" dirty="0" err="1" smtClean="0"/>
                  <a:t>Hamiltoniano</a:t>
                </a:r>
                <a:r>
                  <a:rPr lang="es-CL" sz="2400" dirty="0" smtClean="0"/>
                  <a:t> de </a:t>
                </a:r>
                <a:r>
                  <a:rPr lang="es-CL" sz="2400" dirty="0" err="1" smtClean="0"/>
                  <a:t>Schrodinger</a:t>
                </a:r>
                <a:r>
                  <a:rPr lang="es-CL" sz="2400" dirty="0"/>
                  <a:t> </a:t>
                </a:r>
                <a:r>
                  <a:rPr lang="es-CL" sz="2400" dirty="0" smtClean="0"/>
                  <a:t>incluyendo el potencial </a:t>
                </a:r>
                <a:r>
                  <a:rPr lang="es-CL" sz="2400" dirty="0" err="1" smtClean="0"/>
                  <a:t>coulombiano</a:t>
                </a:r>
                <a:r>
                  <a:rPr lang="es-CL" sz="2400" dirty="0" smtClean="0"/>
                  <a:t>, podemos escribir:</a:t>
                </a:r>
              </a:p>
              <a:p>
                <a:endParaRPr lang="es-CL" sz="2400" dirty="0"/>
              </a:p>
              <a:p>
                <a:pPr algn="ctr"/>
                <a14:m>
                  <m:oMathPara xmlns:m="http://schemas.openxmlformats.org/officeDocument/2006/math">
                    <m:oMathParaPr>
                      <m:jc m:val="centerGroup"/>
                    </m:oMathParaPr>
                    <m:oMath xmlns:m="http://schemas.openxmlformats.org/officeDocument/2006/math">
                      <m:nary>
                        <m:naryPr>
                          <m:chr m:val="∑"/>
                          <m:limLoc m:val="undOvr"/>
                          <m:ctrlPr>
                            <a:rPr lang="es-CL" sz="2400" i="1">
                              <a:latin typeface="Cambria Math"/>
                            </a:rPr>
                          </m:ctrlPr>
                        </m:naryPr>
                        <m:sub>
                          <m:sSup>
                            <m:sSupPr>
                              <m:ctrlPr>
                                <a:rPr lang="es-CL" sz="2400" i="1">
                                  <a:latin typeface="Cambria Math"/>
                                </a:rPr>
                              </m:ctrlPr>
                            </m:sSupPr>
                            <m:e>
                              <m:r>
                                <a:rPr lang="es-CL" sz="2400" i="1">
                                  <a:latin typeface="Cambria Math"/>
                                </a:rPr>
                                <m:t>𝑛</m:t>
                              </m:r>
                            </m:e>
                            <m:sup>
                              <m:r>
                                <a:rPr lang="es-CL" sz="2400" i="1">
                                  <a:latin typeface="Cambria Math"/>
                                </a:rPr>
                                <m:t>′</m:t>
                              </m:r>
                            </m:sup>
                          </m:sSup>
                        </m:sub>
                        <m:sup/>
                        <m:e>
                          <m:d>
                            <m:dPr>
                              <m:ctrlPr>
                                <a:rPr lang="es-CL" sz="2400" i="1">
                                  <a:latin typeface="Cambria Math"/>
                                </a:rPr>
                              </m:ctrlPr>
                            </m:dPr>
                            <m:e>
                              <m:sSub>
                                <m:sSubPr>
                                  <m:ctrlPr>
                                    <a:rPr lang="es-CL" sz="2400" i="1">
                                      <a:latin typeface="Cambria Math"/>
                                    </a:rPr>
                                  </m:ctrlPr>
                                </m:sSubPr>
                                <m:e>
                                  <m:r>
                                    <a:rPr lang="es-CL" sz="2400" i="1">
                                      <a:latin typeface="Cambria Math"/>
                                    </a:rPr>
                                    <m:t>𝐸</m:t>
                                  </m:r>
                                </m:e>
                                <m:sub>
                                  <m:sSup>
                                    <m:sSupPr>
                                      <m:ctrlPr>
                                        <a:rPr lang="es-CL" sz="2400" i="1">
                                          <a:latin typeface="Cambria Math"/>
                                        </a:rPr>
                                      </m:ctrlPr>
                                    </m:sSupPr>
                                    <m:e>
                                      <m:r>
                                        <a:rPr lang="es-CL" sz="2400" i="1">
                                          <a:latin typeface="Cambria Math"/>
                                        </a:rPr>
                                        <m:t>𝑛</m:t>
                                      </m:r>
                                    </m:e>
                                    <m:sup>
                                      <m:r>
                                        <a:rPr lang="es-CL" sz="2400" i="1">
                                          <a:latin typeface="Cambria Math"/>
                                        </a:rPr>
                                        <m:t>′</m:t>
                                      </m:r>
                                    </m:sup>
                                  </m:sSup>
                                </m:sub>
                              </m:sSub>
                              <m:r>
                                <a:rPr lang="es-CL" sz="2400" i="1">
                                  <a:latin typeface="Cambria Math"/>
                                </a:rPr>
                                <m:t>−</m:t>
                              </m:r>
                              <m:sSub>
                                <m:sSubPr>
                                  <m:ctrlPr>
                                    <a:rPr lang="es-CL" sz="2400" i="1">
                                      <a:latin typeface="Cambria Math"/>
                                    </a:rPr>
                                  </m:ctrlPr>
                                </m:sSubPr>
                                <m:e>
                                  <m:r>
                                    <a:rPr lang="es-CL" sz="2400" i="1">
                                      <a:latin typeface="Cambria Math"/>
                                    </a:rPr>
                                    <m:t>𝐸</m:t>
                                  </m:r>
                                </m:e>
                                <m:sub>
                                  <m:r>
                                    <a:rPr lang="es-CL" sz="2400" i="1">
                                      <a:latin typeface="Cambria Math"/>
                                    </a:rPr>
                                    <m:t>𝑛</m:t>
                                  </m:r>
                                </m:sub>
                              </m:sSub>
                            </m:e>
                          </m:d>
                          <m:sSup>
                            <m:sSupPr>
                              <m:ctrlPr>
                                <a:rPr lang="es-CL" sz="2400" i="1">
                                  <a:latin typeface="Cambria Math"/>
                                </a:rPr>
                              </m:ctrlPr>
                            </m:sSupPr>
                            <m:e>
                              <m:d>
                                <m:dPr>
                                  <m:begChr m:val="|"/>
                                  <m:endChr m:val="|"/>
                                  <m:ctrlPr>
                                    <a:rPr lang="es-CL" sz="2400" i="1">
                                      <a:latin typeface="Cambria Math"/>
                                    </a:rPr>
                                  </m:ctrlPr>
                                </m:dPr>
                                <m:e>
                                  <m:r>
                                    <a:rPr lang="es-CL" sz="2400" i="1">
                                      <a:latin typeface="Cambria Math"/>
                                    </a:rPr>
                                    <m:t>&lt;</m:t>
                                  </m:r>
                                  <m:r>
                                    <a:rPr lang="es-CL" sz="2400" i="1">
                                      <a:latin typeface="Cambria Math"/>
                                    </a:rPr>
                                    <m:t>𝑛</m:t>
                                  </m:r>
                                  <m:d>
                                    <m:dPr>
                                      <m:begChr m:val="|"/>
                                      <m:endChr m:val="|"/>
                                      <m:ctrlPr>
                                        <a:rPr lang="es-CL" sz="2400" i="1">
                                          <a:latin typeface="Cambria Math"/>
                                        </a:rPr>
                                      </m:ctrlPr>
                                    </m:dPr>
                                    <m:e>
                                      <m:sSup>
                                        <m:sSupPr>
                                          <m:ctrlPr>
                                            <a:rPr lang="es-CL" sz="2400" i="1">
                                              <a:latin typeface="Cambria Math"/>
                                            </a:rPr>
                                          </m:ctrlPr>
                                        </m:sSupPr>
                                        <m:e>
                                          <m:sSub>
                                            <m:sSubPr>
                                              <m:ctrlPr>
                                                <a:rPr lang="es-CL" sz="2400" i="1">
                                                  <a:latin typeface="Cambria Math"/>
                                                </a:rPr>
                                              </m:ctrlPr>
                                            </m:sSubPr>
                                            <m:e>
                                              <m:r>
                                                <a:rPr lang="es-CL" sz="2400" i="1">
                                                  <a:latin typeface="Cambria Math"/>
                                                </a:rPr>
                                                <m:t>𝑣</m:t>
                                              </m:r>
                                            </m:e>
                                            <m:sub>
                                              <m:r>
                                                <a:rPr lang="es-CL" sz="2400" i="1">
                                                  <a:latin typeface="Cambria Math"/>
                                                </a:rPr>
                                                <m:t>𝑜𝑝</m:t>
                                              </m:r>
                                            </m:sub>
                                          </m:sSub>
                                        </m:e>
                                        <m:sup>
                                          <m:r>
                                            <a:rPr lang="es-CL" sz="2400" i="1">
                                              <a:latin typeface="Cambria Math"/>
                                            </a:rPr>
                                            <m:t>2</m:t>
                                          </m:r>
                                        </m:sup>
                                      </m:sSup>
                                    </m:e>
                                  </m:d>
                                  <m:sSup>
                                    <m:sSupPr>
                                      <m:ctrlPr>
                                        <a:rPr lang="es-CL" sz="2400" i="1">
                                          <a:latin typeface="Cambria Math"/>
                                        </a:rPr>
                                      </m:ctrlPr>
                                    </m:sSupPr>
                                    <m:e>
                                      <m:r>
                                        <a:rPr lang="es-CL" sz="2400" i="1">
                                          <a:latin typeface="Cambria Math"/>
                                        </a:rPr>
                                        <m:t>𝑛</m:t>
                                      </m:r>
                                    </m:e>
                                    <m:sup>
                                      <m:r>
                                        <a:rPr lang="es-CL" sz="2400" i="1">
                                          <a:latin typeface="Cambria Math"/>
                                        </a:rPr>
                                        <m:t>′</m:t>
                                      </m:r>
                                    </m:sup>
                                  </m:sSup>
                                  <m:r>
                                    <a:rPr lang="es-CL" sz="2400" i="1">
                                      <a:latin typeface="Cambria Math"/>
                                    </a:rPr>
                                    <m:t>&gt;</m:t>
                                  </m:r>
                                </m:e>
                              </m:d>
                            </m:e>
                            <m:sup>
                              <m:r>
                                <a:rPr lang="es-CL" sz="2400" i="1">
                                  <a:latin typeface="Cambria Math"/>
                                </a:rPr>
                                <m:t>2</m:t>
                              </m:r>
                            </m:sup>
                          </m:sSup>
                          <m:r>
                            <a:rPr lang="es-CL" sz="2400" i="1">
                              <a:latin typeface="Cambria Math"/>
                            </a:rPr>
                            <m:t>=</m:t>
                          </m:r>
                        </m:e>
                      </m:nary>
                    </m:oMath>
                  </m:oMathPara>
                </a14:m>
                <a:endParaRPr lang="es-CL" sz="2400" dirty="0"/>
              </a:p>
              <a:p>
                <a:pPr algn="ctr"/>
                <a:endParaRPr lang="es-CL" sz="2400" dirty="0" smtClean="0"/>
              </a:p>
              <a:p>
                <a:pPr algn="ctr"/>
                <a14:m>
                  <m:oMathPara xmlns:m="http://schemas.openxmlformats.org/officeDocument/2006/math">
                    <m:oMathParaPr>
                      <m:jc m:val="centerGroup"/>
                    </m:oMathParaPr>
                    <m:oMath xmlns:m="http://schemas.openxmlformats.org/officeDocument/2006/math">
                      <m:r>
                        <a:rPr lang="es-CL" sz="2400" i="1">
                          <a:latin typeface="Cambria Math"/>
                        </a:rPr>
                        <m:t>&lt;</m:t>
                      </m:r>
                      <m:r>
                        <a:rPr lang="es-CL" sz="2400" i="1">
                          <a:latin typeface="Cambria Math"/>
                        </a:rPr>
                        <m:t>𝑛</m:t>
                      </m:r>
                      <m:d>
                        <m:dPr>
                          <m:begChr m:val="|"/>
                          <m:endChr m:val="|"/>
                          <m:ctrlPr>
                            <a:rPr lang="es-CL" sz="2400" i="1">
                              <a:latin typeface="Cambria Math"/>
                            </a:rPr>
                          </m:ctrlPr>
                        </m:dPr>
                        <m:e>
                          <m:r>
                            <a:rPr lang="es-CL" sz="2400" i="1">
                              <a:latin typeface="Cambria Math"/>
                            </a:rPr>
                            <m:t>[</m:t>
                          </m:r>
                          <m:sSub>
                            <m:sSubPr>
                              <m:ctrlPr>
                                <a:rPr lang="es-CL" sz="2400" i="1">
                                  <a:latin typeface="Cambria Math"/>
                                </a:rPr>
                              </m:ctrlPr>
                            </m:sSubPr>
                            <m:e>
                              <m:r>
                                <a:rPr lang="es-CL" sz="2400" i="1">
                                  <a:latin typeface="Cambria Math"/>
                                </a:rPr>
                                <m:t>𝑣</m:t>
                              </m:r>
                            </m:e>
                            <m:sub>
                              <m:r>
                                <a:rPr lang="es-CL" sz="2400" i="1">
                                  <a:latin typeface="Cambria Math"/>
                                </a:rPr>
                                <m:t>𝑜𝑝</m:t>
                              </m:r>
                            </m:sub>
                          </m:sSub>
                          <m:r>
                            <a:rPr lang="es-CL" sz="2400" i="1">
                              <a:latin typeface="Cambria Math"/>
                            </a:rPr>
                            <m:t>,</m:t>
                          </m:r>
                          <m:sSub>
                            <m:sSubPr>
                              <m:ctrlPr>
                                <a:rPr lang="es-CL" sz="2400" i="1">
                                  <a:latin typeface="Cambria Math"/>
                                </a:rPr>
                              </m:ctrlPr>
                            </m:sSubPr>
                            <m:e>
                              <m:r>
                                <a:rPr lang="es-CL" sz="2400" i="1">
                                  <a:latin typeface="Cambria Math"/>
                                </a:rPr>
                                <m:t>𝐻</m:t>
                              </m:r>
                            </m:e>
                            <m:sub>
                              <m:r>
                                <a:rPr lang="es-CL" sz="2400" i="1">
                                  <a:latin typeface="Cambria Math"/>
                                </a:rPr>
                                <m:t>0</m:t>
                              </m:r>
                            </m:sub>
                          </m:sSub>
                          <m:r>
                            <a:rPr lang="es-CL" sz="2400" i="1">
                              <a:latin typeface="Cambria Math"/>
                            </a:rPr>
                            <m:t>]∙</m:t>
                          </m:r>
                          <m:sSub>
                            <m:sSubPr>
                              <m:ctrlPr>
                                <a:rPr lang="es-CL" sz="2400" i="1">
                                  <a:latin typeface="Cambria Math"/>
                                </a:rPr>
                              </m:ctrlPr>
                            </m:sSubPr>
                            <m:e>
                              <m:r>
                                <a:rPr lang="es-CL" sz="2400" i="1">
                                  <a:latin typeface="Cambria Math"/>
                                </a:rPr>
                                <m:t>𝑣</m:t>
                              </m:r>
                            </m:e>
                            <m:sub>
                              <m:r>
                                <a:rPr lang="es-CL" sz="2400" i="1">
                                  <a:latin typeface="Cambria Math"/>
                                </a:rPr>
                                <m:t>𝑜𝑝</m:t>
                              </m:r>
                            </m:sub>
                          </m:sSub>
                        </m:e>
                      </m:d>
                      <m:r>
                        <a:rPr lang="es-CL" sz="2400" i="1">
                          <a:latin typeface="Cambria Math"/>
                        </a:rPr>
                        <m:t>𝑛</m:t>
                      </m:r>
                      <m:r>
                        <a:rPr lang="es-CL" sz="2400" i="1">
                          <a:latin typeface="Cambria Math"/>
                        </a:rPr>
                        <m:t>&gt; =</m:t>
                      </m:r>
                    </m:oMath>
                  </m:oMathPara>
                </a14:m>
                <a:endParaRPr lang="es-CL" sz="2400" dirty="0"/>
              </a:p>
              <a:p>
                <a:pPr algn="ctr"/>
                <a:endParaRPr lang="es-CL" sz="2400" dirty="0" smtClean="0"/>
              </a:p>
              <a:p>
                <a:pPr algn="ctr"/>
                <a14:m>
                  <m:oMathPara xmlns:m="http://schemas.openxmlformats.org/officeDocument/2006/math">
                    <m:oMathParaPr>
                      <m:jc m:val="centerGroup"/>
                    </m:oMathParaPr>
                    <m:oMath xmlns:m="http://schemas.openxmlformats.org/officeDocument/2006/math">
                      <m:r>
                        <a:rPr lang="es-CL" sz="2400" i="1">
                          <a:latin typeface="Cambria Math"/>
                        </a:rPr>
                        <m:t>&lt;</m:t>
                      </m:r>
                      <m:r>
                        <a:rPr lang="es-CL" sz="2400" i="1">
                          <a:latin typeface="Cambria Math"/>
                        </a:rPr>
                        <m:t>𝑛</m:t>
                      </m:r>
                      <m:d>
                        <m:dPr>
                          <m:begChr m:val="|"/>
                          <m:endChr m:val="|"/>
                          <m:ctrlPr>
                            <a:rPr lang="es-CL" sz="2400" i="1">
                              <a:latin typeface="Cambria Math"/>
                            </a:rPr>
                          </m:ctrlPr>
                        </m:dPr>
                        <m:e>
                          <m:sSub>
                            <m:sSubPr>
                              <m:ctrlPr>
                                <a:rPr lang="es-CL" sz="2400" i="1">
                                  <a:latin typeface="Cambria Math"/>
                                </a:rPr>
                              </m:ctrlPr>
                            </m:sSubPr>
                            <m:e>
                              <m:r>
                                <a:rPr lang="es-CL" sz="2400" i="1">
                                  <a:latin typeface="Cambria Math"/>
                                </a:rPr>
                                <m:t>𝑣</m:t>
                              </m:r>
                            </m:e>
                            <m:sub>
                              <m:r>
                                <a:rPr lang="es-CL" sz="2400" i="1">
                                  <a:latin typeface="Cambria Math"/>
                                </a:rPr>
                                <m:t>𝑜𝑝</m:t>
                              </m:r>
                            </m:sub>
                          </m:sSub>
                          <m:r>
                            <a:rPr lang="es-CL" sz="2400" i="1">
                              <a:latin typeface="Cambria Math"/>
                            </a:rPr>
                            <m:t>∙[</m:t>
                          </m:r>
                          <m:sSub>
                            <m:sSubPr>
                              <m:ctrlPr>
                                <a:rPr lang="es-CL" sz="2400" i="1">
                                  <a:latin typeface="Cambria Math"/>
                                </a:rPr>
                              </m:ctrlPr>
                            </m:sSubPr>
                            <m:e>
                              <m:r>
                                <a:rPr lang="es-CL" sz="2400" i="1">
                                  <a:latin typeface="Cambria Math"/>
                                </a:rPr>
                                <m:t>𝑣</m:t>
                              </m:r>
                            </m:e>
                            <m:sub>
                              <m:r>
                                <a:rPr lang="es-CL" sz="2400" i="1">
                                  <a:latin typeface="Cambria Math"/>
                                </a:rPr>
                                <m:t>𝑜𝑝</m:t>
                              </m:r>
                            </m:sub>
                          </m:sSub>
                          <m:r>
                            <a:rPr lang="es-CL" sz="2400" i="1">
                              <a:latin typeface="Cambria Math"/>
                            </a:rPr>
                            <m:t>,</m:t>
                          </m:r>
                          <m:sSub>
                            <m:sSubPr>
                              <m:ctrlPr>
                                <a:rPr lang="es-CL" sz="2400" i="1">
                                  <a:latin typeface="Cambria Math"/>
                                </a:rPr>
                              </m:ctrlPr>
                            </m:sSubPr>
                            <m:e>
                              <m:r>
                                <a:rPr lang="es-CL" sz="2400" i="1">
                                  <a:latin typeface="Cambria Math"/>
                                </a:rPr>
                                <m:t>𝐻</m:t>
                              </m:r>
                            </m:e>
                            <m:sub>
                              <m:r>
                                <a:rPr lang="es-CL" sz="2400" i="1">
                                  <a:latin typeface="Cambria Math"/>
                                </a:rPr>
                                <m:t>0</m:t>
                              </m:r>
                            </m:sub>
                          </m:sSub>
                          <m:r>
                            <a:rPr lang="es-CL" sz="2400" i="1">
                              <a:latin typeface="Cambria Math"/>
                            </a:rPr>
                            <m:t>]</m:t>
                          </m:r>
                        </m:e>
                      </m:d>
                      <m:r>
                        <a:rPr lang="es-CL" sz="2400" i="1">
                          <a:latin typeface="Cambria Math"/>
                        </a:rPr>
                        <m:t>𝑛</m:t>
                      </m:r>
                      <m:r>
                        <a:rPr lang="es-CL" sz="2400" i="1">
                          <a:latin typeface="Cambria Math"/>
                        </a:rPr>
                        <m:t>&gt;</m:t>
                      </m:r>
                    </m:oMath>
                  </m:oMathPara>
                </a14:m>
                <a:endParaRPr lang="es-CL" sz="2400" dirty="0"/>
              </a:p>
              <a:p>
                <a:pPr algn="ctr"/>
                <a:endParaRPr lang="es-CL" sz="2400" dirty="0" smtClean="0"/>
              </a:p>
              <a:p>
                <a:pPr algn="ctr"/>
                <a14:m>
                  <m:oMathPara xmlns:m="http://schemas.openxmlformats.org/officeDocument/2006/math">
                    <m:oMathParaPr>
                      <m:jc m:val="centerGroup"/>
                    </m:oMathParaPr>
                    <m:oMath xmlns:m="http://schemas.openxmlformats.org/officeDocument/2006/math">
                      <m:r>
                        <a:rPr lang="es-CL" sz="2400" i="1">
                          <a:latin typeface="Cambria Math"/>
                        </a:rPr>
                        <m:t>=−</m:t>
                      </m:r>
                      <m:f>
                        <m:fPr>
                          <m:ctrlPr>
                            <a:rPr lang="es-CL" sz="2400" i="1">
                              <a:latin typeface="Cambria Math"/>
                            </a:rPr>
                          </m:ctrlPr>
                        </m:fPr>
                        <m:num>
                          <m:r>
                            <a:rPr lang="es-CL" sz="2400" i="1">
                              <a:latin typeface="Cambria Math"/>
                            </a:rPr>
                            <m:t>1</m:t>
                          </m:r>
                        </m:num>
                        <m:den>
                          <m:r>
                            <a:rPr lang="es-CL" sz="2400" i="1">
                              <a:latin typeface="Cambria Math"/>
                            </a:rPr>
                            <m:t>2</m:t>
                          </m:r>
                          <m:sSup>
                            <m:sSupPr>
                              <m:ctrlPr>
                                <a:rPr lang="es-CL" sz="2400" i="1">
                                  <a:latin typeface="Cambria Math"/>
                                </a:rPr>
                              </m:ctrlPr>
                            </m:sSupPr>
                            <m:e>
                              <m:r>
                                <a:rPr lang="es-CL" sz="2400" i="1">
                                  <a:latin typeface="Cambria Math"/>
                                </a:rPr>
                                <m:t>𝑚</m:t>
                              </m:r>
                            </m:e>
                            <m:sup>
                              <m:r>
                                <a:rPr lang="es-CL" sz="2400" i="1">
                                  <a:latin typeface="Cambria Math"/>
                                </a:rPr>
                                <m:t>2</m:t>
                              </m:r>
                            </m:sup>
                          </m:sSup>
                        </m:den>
                      </m:f>
                      <m:r>
                        <a:rPr lang="es-CL" sz="2400" i="1">
                          <a:latin typeface="Cambria Math"/>
                        </a:rPr>
                        <m:t>&lt;</m:t>
                      </m:r>
                      <m:r>
                        <a:rPr lang="es-CL" sz="2400" i="1">
                          <a:latin typeface="Cambria Math"/>
                        </a:rPr>
                        <m:t>𝑛</m:t>
                      </m:r>
                      <m:d>
                        <m:dPr>
                          <m:begChr m:val="|"/>
                          <m:endChr m:val="|"/>
                          <m:ctrlPr>
                            <a:rPr lang="es-CL" sz="2400" i="1">
                              <a:latin typeface="Cambria Math"/>
                            </a:rPr>
                          </m:ctrlPr>
                        </m:dPr>
                        <m:e>
                          <m:r>
                            <a:rPr lang="es-CL" sz="2400" i="1">
                              <a:latin typeface="Cambria Math"/>
                            </a:rPr>
                            <m:t>{</m:t>
                          </m:r>
                          <m:d>
                            <m:dPr>
                              <m:begChr m:val="["/>
                              <m:endChr m:val="]"/>
                              <m:ctrlPr>
                                <a:rPr lang="es-CL" sz="2400" i="1">
                                  <a:latin typeface="Cambria Math"/>
                                </a:rPr>
                              </m:ctrlPr>
                            </m:dPr>
                            <m:e>
                              <m:sSub>
                                <m:sSubPr>
                                  <m:ctrlPr>
                                    <a:rPr lang="es-CL" sz="2400" i="1">
                                      <a:latin typeface="Cambria Math"/>
                                    </a:rPr>
                                  </m:ctrlPr>
                                </m:sSubPr>
                                <m:e>
                                  <m:r>
                                    <a:rPr lang="es-CL" sz="2400" i="1">
                                      <a:latin typeface="Cambria Math"/>
                                    </a:rPr>
                                    <m:t>𝑝</m:t>
                                  </m:r>
                                </m:e>
                                <m:sub>
                                  <m:r>
                                    <a:rPr lang="es-CL" sz="2400" i="1">
                                      <a:latin typeface="Cambria Math"/>
                                    </a:rPr>
                                    <m:t>𝑜𝑝</m:t>
                                  </m:r>
                                </m:sub>
                              </m:sSub>
                              <m:r>
                                <a:rPr lang="es-CL" sz="2400" i="1">
                                  <a:latin typeface="Cambria Math"/>
                                </a:rPr>
                                <m:t>,</m:t>
                              </m:r>
                              <m:f>
                                <m:fPr>
                                  <m:ctrlPr>
                                    <a:rPr lang="es-CL" sz="2400" i="1">
                                      <a:latin typeface="Cambria Math"/>
                                    </a:rPr>
                                  </m:ctrlPr>
                                </m:fPr>
                                <m:num>
                                  <m:r>
                                    <a:rPr lang="es-CL" sz="2400" i="1">
                                      <a:latin typeface="Cambria Math"/>
                                    </a:rPr>
                                    <m:t>𝑍</m:t>
                                  </m:r>
                                  <m:r>
                                    <a:rPr lang="es-CL" sz="2400" i="1">
                                      <a:latin typeface="Cambria Math"/>
                                    </a:rPr>
                                    <m:t>𝛼</m:t>
                                  </m:r>
                                </m:num>
                                <m:den>
                                  <m:d>
                                    <m:dPr>
                                      <m:begChr m:val="|"/>
                                      <m:endChr m:val="|"/>
                                      <m:ctrlPr>
                                        <a:rPr lang="es-CL" sz="2400" i="1">
                                          <a:latin typeface="Cambria Math"/>
                                        </a:rPr>
                                      </m:ctrlPr>
                                    </m:dPr>
                                    <m:e>
                                      <m:r>
                                        <a:rPr lang="es-CL" sz="2400" i="1">
                                          <a:latin typeface="Cambria Math"/>
                                        </a:rPr>
                                        <m:t>𝑥</m:t>
                                      </m:r>
                                    </m:e>
                                  </m:d>
                                </m:den>
                              </m:f>
                            </m:e>
                          </m:d>
                          <m:r>
                            <a:rPr lang="es-CL" sz="2400" i="1">
                              <a:latin typeface="Cambria Math"/>
                            </a:rPr>
                            <m:t>∙</m:t>
                          </m:r>
                          <m:sSub>
                            <m:sSubPr>
                              <m:ctrlPr>
                                <a:rPr lang="es-CL" sz="2400" i="1">
                                  <a:latin typeface="Cambria Math"/>
                                </a:rPr>
                              </m:ctrlPr>
                            </m:sSubPr>
                            <m:e>
                              <m:r>
                                <a:rPr lang="es-CL" sz="2400" i="1">
                                  <a:latin typeface="Cambria Math"/>
                                </a:rPr>
                                <m:t>𝑝</m:t>
                              </m:r>
                            </m:e>
                            <m:sub>
                              <m:r>
                                <a:rPr lang="es-CL" sz="2400" i="1">
                                  <a:latin typeface="Cambria Math"/>
                                </a:rPr>
                                <m:t>𝑜𝑝</m:t>
                              </m:r>
                            </m:sub>
                          </m:sSub>
                          <m:r>
                            <a:rPr lang="es-CL" sz="2400" i="1">
                              <a:latin typeface="Cambria Math"/>
                            </a:rPr>
                            <m:t>+</m:t>
                          </m:r>
                          <m:sSub>
                            <m:sSubPr>
                              <m:ctrlPr>
                                <a:rPr lang="es-CL" sz="2400" i="1">
                                  <a:latin typeface="Cambria Math"/>
                                </a:rPr>
                              </m:ctrlPr>
                            </m:sSubPr>
                            <m:e>
                              <m:r>
                                <a:rPr lang="es-CL" sz="2400" i="1">
                                  <a:latin typeface="Cambria Math"/>
                                </a:rPr>
                                <m:t>𝑝</m:t>
                              </m:r>
                            </m:e>
                            <m:sub>
                              <m:r>
                                <a:rPr lang="es-CL" sz="2400" i="1">
                                  <a:latin typeface="Cambria Math"/>
                                </a:rPr>
                                <m:t>𝑜𝑝</m:t>
                              </m:r>
                            </m:sub>
                          </m:sSub>
                          <m:r>
                            <a:rPr lang="es-CL" sz="2400" i="1">
                              <a:latin typeface="Cambria Math"/>
                            </a:rPr>
                            <m:t>∙</m:t>
                          </m:r>
                          <m:d>
                            <m:dPr>
                              <m:begChr m:val="["/>
                              <m:endChr m:val="]"/>
                              <m:ctrlPr>
                                <a:rPr lang="es-CL" sz="2400" i="1">
                                  <a:latin typeface="Cambria Math"/>
                                </a:rPr>
                              </m:ctrlPr>
                            </m:dPr>
                            <m:e>
                              <m:f>
                                <m:fPr>
                                  <m:ctrlPr>
                                    <a:rPr lang="es-CL" sz="2400" i="1">
                                      <a:latin typeface="Cambria Math"/>
                                    </a:rPr>
                                  </m:ctrlPr>
                                </m:fPr>
                                <m:num>
                                  <m:r>
                                    <a:rPr lang="es-CL" sz="2400" i="1">
                                      <a:latin typeface="Cambria Math"/>
                                    </a:rPr>
                                    <m:t>𝑍</m:t>
                                  </m:r>
                                  <m:r>
                                    <a:rPr lang="es-CL" sz="2400" i="1">
                                      <a:latin typeface="Cambria Math"/>
                                    </a:rPr>
                                    <m:t>𝛼</m:t>
                                  </m:r>
                                </m:num>
                                <m:den>
                                  <m:d>
                                    <m:dPr>
                                      <m:begChr m:val="|"/>
                                      <m:endChr m:val="|"/>
                                      <m:ctrlPr>
                                        <a:rPr lang="es-CL" sz="2400" i="1">
                                          <a:latin typeface="Cambria Math"/>
                                        </a:rPr>
                                      </m:ctrlPr>
                                    </m:dPr>
                                    <m:e>
                                      <m:r>
                                        <a:rPr lang="es-CL" sz="2400" i="1">
                                          <a:latin typeface="Cambria Math"/>
                                        </a:rPr>
                                        <m:t>𝑥</m:t>
                                      </m:r>
                                    </m:e>
                                  </m:d>
                                </m:den>
                              </m:f>
                              <m:r>
                                <a:rPr lang="es-CL" sz="2400" i="1">
                                  <a:latin typeface="Cambria Math"/>
                                </a:rPr>
                                <m:t>,</m:t>
                              </m:r>
                              <m:sSub>
                                <m:sSubPr>
                                  <m:ctrlPr>
                                    <a:rPr lang="es-CL" sz="2400" i="1">
                                      <a:latin typeface="Cambria Math"/>
                                    </a:rPr>
                                  </m:ctrlPr>
                                </m:sSubPr>
                                <m:e>
                                  <m:r>
                                    <a:rPr lang="es-CL" sz="2400" i="1">
                                      <a:latin typeface="Cambria Math"/>
                                    </a:rPr>
                                    <m:t>𝑝</m:t>
                                  </m:r>
                                </m:e>
                                <m:sub>
                                  <m:r>
                                    <a:rPr lang="es-CL" sz="2400" i="1">
                                      <a:latin typeface="Cambria Math"/>
                                    </a:rPr>
                                    <m:t>𝑜𝑝</m:t>
                                  </m:r>
                                </m:sub>
                              </m:sSub>
                            </m:e>
                          </m:d>
                          <m:r>
                            <a:rPr lang="es-CL" sz="2400" i="1">
                              <a:latin typeface="Cambria Math"/>
                            </a:rPr>
                            <m:t>}</m:t>
                          </m:r>
                        </m:e>
                      </m:d>
                      <m:r>
                        <a:rPr lang="es-CL" sz="2400" i="1">
                          <a:latin typeface="Cambria Math"/>
                        </a:rPr>
                        <m:t>𝑛</m:t>
                      </m:r>
                      <m:r>
                        <a:rPr lang="es-CL" sz="2400" i="1">
                          <a:latin typeface="Cambria Math"/>
                        </a:rPr>
                        <m:t>&gt;</m:t>
                      </m:r>
                    </m:oMath>
                  </m:oMathPara>
                </a14:m>
                <a:endParaRPr lang="es-CL" sz="2400" dirty="0"/>
              </a:p>
              <a:p>
                <a:pPr algn="ctr"/>
                <a:endParaRPr lang="es-CL" sz="2400" dirty="0"/>
              </a:p>
            </p:txBody>
          </p:sp>
        </mc:Choice>
        <mc:Fallback xmlns="">
          <p:sp>
            <p:nvSpPr>
              <p:cNvPr id="6" name="5 CuadroTexto"/>
              <p:cNvSpPr txBox="1">
                <a:spLocks noRot="1" noChangeAspect="1" noMove="1" noResize="1" noEditPoints="1" noAdjustHandles="1" noChangeArrowheads="1" noChangeShapeType="1" noTextEdit="1"/>
              </p:cNvSpPr>
              <p:nvPr/>
            </p:nvSpPr>
            <p:spPr>
              <a:xfrm>
                <a:off x="251520" y="980728"/>
                <a:ext cx="8640960" cy="5711756"/>
              </a:xfrm>
              <a:prstGeom prst="rect">
                <a:avLst/>
              </a:prstGeom>
              <a:blipFill rotWithShape="1">
                <a:blip r:embed="rId2"/>
                <a:stretch>
                  <a:fillRect l="-1058" t="-854"/>
                </a:stretch>
              </a:blipFill>
            </p:spPr>
            <p:txBody>
              <a:bodyPr/>
              <a:lstStyle/>
              <a:p>
                <a:r>
                  <a:rPr lang="es-CL">
                    <a:noFill/>
                  </a:rPr>
                  <a:t> </a:t>
                </a:r>
              </a:p>
            </p:txBody>
          </p:sp>
        </mc:Fallback>
      </mc:AlternateContent>
    </p:spTree>
    <p:extLst>
      <p:ext uri="{BB962C8B-B14F-4D97-AF65-F5344CB8AC3E}">
        <p14:creationId xmlns:p14="http://schemas.microsoft.com/office/powerpoint/2010/main" val="879902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400" dirty="0"/>
          </a:p>
        </p:txBody>
      </p:sp>
      <p:sp>
        <p:nvSpPr>
          <p:cNvPr id="5" name="4 CuadroTexto"/>
          <p:cNvSpPr txBox="1"/>
          <p:nvPr/>
        </p:nvSpPr>
        <p:spPr>
          <a:xfrm>
            <a:off x="0" y="0"/>
            <a:ext cx="9144000" cy="523220"/>
          </a:xfrm>
          <a:prstGeom prst="rect">
            <a:avLst/>
          </a:prstGeom>
          <a:noFill/>
        </p:spPr>
        <p:txBody>
          <a:bodyPr wrap="square" rtlCol="0">
            <a:spAutoFit/>
          </a:bodyPr>
          <a:lstStyle/>
          <a:p>
            <a:pPr algn="ctr"/>
            <a:r>
              <a:rPr lang="es-CL" sz="2800" dirty="0" smtClean="0">
                <a:solidFill>
                  <a:schemeClr val="bg1"/>
                </a:solidFill>
              </a:rPr>
              <a:t>El efecto </a:t>
            </a:r>
            <a:r>
              <a:rPr lang="es-CL" sz="2800" dirty="0" err="1" smtClean="0">
                <a:solidFill>
                  <a:schemeClr val="bg1"/>
                </a:solidFill>
              </a:rPr>
              <a:t>Lamb</a:t>
            </a:r>
            <a:endParaRPr lang="es-CL" sz="2800" dirty="0">
              <a:solidFill>
                <a:schemeClr val="bg1"/>
              </a:solidFill>
            </a:endParaRPr>
          </a:p>
        </p:txBody>
      </p:sp>
      <mc:AlternateContent xmlns:mc="http://schemas.openxmlformats.org/markup-compatibility/2006" xmlns:a14="http://schemas.microsoft.com/office/drawing/2010/main">
        <mc:Choice Requires="a14">
          <p:sp>
            <p:nvSpPr>
              <p:cNvPr id="7" name="6 CuadroTexto"/>
              <p:cNvSpPr txBox="1"/>
              <p:nvPr/>
            </p:nvSpPr>
            <p:spPr>
              <a:xfrm>
                <a:off x="251520" y="836712"/>
                <a:ext cx="8640960" cy="51071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sz="2400" i="1">
                          <a:latin typeface="Cambria Math"/>
                        </a:rPr>
                        <m:t>=</m:t>
                      </m:r>
                      <m:f>
                        <m:fPr>
                          <m:ctrlPr>
                            <a:rPr lang="es-CL" sz="2400" i="1">
                              <a:latin typeface="Cambria Math"/>
                            </a:rPr>
                          </m:ctrlPr>
                        </m:fPr>
                        <m:num>
                          <m:r>
                            <a:rPr lang="es-CL" sz="2400" i="1">
                              <a:latin typeface="Cambria Math"/>
                            </a:rPr>
                            <m:t>1</m:t>
                          </m:r>
                        </m:num>
                        <m:den>
                          <m:r>
                            <a:rPr lang="es-CL" sz="2400" i="1">
                              <a:latin typeface="Cambria Math"/>
                            </a:rPr>
                            <m:t>2</m:t>
                          </m:r>
                          <m:sSup>
                            <m:sSupPr>
                              <m:ctrlPr>
                                <a:rPr lang="es-CL" sz="2400" i="1">
                                  <a:latin typeface="Cambria Math"/>
                                </a:rPr>
                              </m:ctrlPr>
                            </m:sSupPr>
                            <m:e>
                              <m:r>
                                <a:rPr lang="es-CL" sz="2400" i="1">
                                  <a:latin typeface="Cambria Math"/>
                                </a:rPr>
                                <m:t>𝑚</m:t>
                              </m:r>
                            </m:e>
                            <m:sup>
                              <m:r>
                                <a:rPr lang="es-CL" sz="2400" i="1">
                                  <a:latin typeface="Cambria Math"/>
                                </a:rPr>
                                <m:t>2</m:t>
                              </m:r>
                            </m:sup>
                          </m:sSup>
                        </m:den>
                      </m:f>
                      <m:nary>
                        <m:naryPr>
                          <m:limLoc m:val="undOvr"/>
                          <m:subHide m:val="on"/>
                          <m:supHide m:val="on"/>
                          <m:ctrlPr>
                            <a:rPr lang="es-CL" sz="2400" i="1">
                              <a:latin typeface="Cambria Math"/>
                            </a:rPr>
                          </m:ctrlPr>
                        </m:naryPr>
                        <m:sub/>
                        <m:sup/>
                        <m:e>
                          <m:sSup>
                            <m:sSupPr>
                              <m:ctrlPr>
                                <a:rPr lang="es-CL" sz="2400" i="1">
                                  <a:latin typeface="Cambria Math"/>
                                </a:rPr>
                              </m:ctrlPr>
                            </m:sSupPr>
                            <m:e>
                              <m:r>
                                <a:rPr lang="es-CL" sz="2400" i="1">
                                  <a:latin typeface="Cambria Math"/>
                                </a:rPr>
                                <m:t>𝑑</m:t>
                              </m:r>
                            </m:e>
                            <m:sup>
                              <m:r>
                                <a:rPr lang="es-CL" sz="2400" i="1">
                                  <a:latin typeface="Cambria Math"/>
                                </a:rPr>
                                <m:t>3</m:t>
                              </m:r>
                            </m:sup>
                          </m:sSup>
                          <m:r>
                            <a:rPr lang="es-CL" sz="2400" i="1">
                              <a:latin typeface="Cambria Math"/>
                            </a:rPr>
                            <m:t>𝑥</m:t>
                          </m:r>
                        </m:e>
                      </m:nary>
                      <m:r>
                        <a:rPr lang="es-CL" sz="2400">
                          <a:latin typeface="Cambria Math"/>
                        </a:rPr>
                        <m:t>𝛻</m:t>
                      </m:r>
                      <m:r>
                        <a:rPr lang="es-CL" sz="2400">
                          <a:latin typeface="Cambria Math"/>
                        </a:rPr>
                        <m:t>(</m:t>
                      </m:r>
                      <m:f>
                        <m:fPr>
                          <m:ctrlPr>
                            <a:rPr lang="es-CL" sz="2400" i="1">
                              <a:latin typeface="Cambria Math"/>
                            </a:rPr>
                          </m:ctrlPr>
                        </m:fPr>
                        <m:num>
                          <m:r>
                            <a:rPr lang="es-CL" sz="2400" i="1">
                              <a:latin typeface="Cambria Math"/>
                            </a:rPr>
                            <m:t>𝑍</m:t>
                          </m:r>
                          <m:r>
                            <a:rPr lang="es-CL" sz="2400" i="1">
                              <a:latin typeface="Cambria Math"/>
                            </a:rPr>
                            <m:t>𝛼</m:t>
                          </m:r>
                        </m:num>
                        <m:den>
                          <m:d>
                            <m:dPr>
                              <m:begChr m:val="|"/>
                              <m:endChr m:val="|"/>
                              <m:ctrlPr>
                                <a:rPr lang="es-CL" sz="2400" i="1">
                                  <a:latin typeface="Cambria Math"/>
                                </a:rPr>
                              </m:ctrlPr>
                            </m:dPr>
                            <m:e>
                              <m:r>
                                <a:rPr lang="es-CL" sz="2400" i="1">
                                  <a:latin typeface="Cambria Math"/>
                                </a:rPr>
                                <m:t>𝑥</m:t>
                              </m:r>
                            </m:e>
                          </m:d>
                        </m:den>
                      </m:f>
                      <m:r>
                        <a:rPr lang="es-CL" sz="2400">
                          <a:latin typeface="Cambria Math"/>
                        </a:rPr>
                        <m:t>)</m:t>
                      </m:r>
                      <m:r>
                        <a:rPr lang="es-CL" sz="2400" i="1">
                          <a:latin typeface="Cambria Math"/>
                        </a:rPr>
                        <m:t>∙</m:t>
                      </m:r>
                      <m:r>
                        <a:rPr lang="es-CL" sz="2400">
                          <a:latin typeface="Cambria Math"/>
                        </a:rPr>
                        <m:t>𝛻</m:t>
                      </m:r>
                      <m:r>
                        <a:rPr lang="es-CL" sz="2400">
                          <a:latin typeface="Cambria Math"/>
                        </a:rPr>
                        <m:t>[</m:t>
                      </m:r>
                      <m:sSup>
                        <m:sSupPr>
                          <m:ctrlPr>
                            <a:rPr lang="es-CL" sz="2400" i="1">
                              <a:latin typeface="Cambria Math"/>
                            </a:rPr>
                          </m:ctrlPr>
                        </m:sSupPr>
                        <m:e>
                          <m:r>
                            <a:rPr lang="es-CL" sz="2400" i="1">
                              <a:latin typeface="Cambria Math"/>
                            </a:rPr>
                            <m:t>𝜓</m:t>
                          </m:r>
                        </m:e>
                        <m:sup>
                          <m:r>
                            <a:rPr lang="es-CL" sz="2400" i="1">
                              <a:latin typeface="Cambria Math"/>
                            </a:rPr>
                            <m:t>∗</m:t>
                          </m:r>
                        </m:sup>
                      </m:sSup>
                      <m:r>
                        <a:rPr lang="es-CL" sz="2400">
                          <a:latin typeface="Cambria Math"/>
                        </a:rPr>
                        <m:t>(</m:t>
                      </m:r>
                      <m:r>
                        <a:rPr lang="es-CL" sz="2400" i="1">
                          <a:latin typeface="Cambria Math"/>
                        </a:rPr>
                        <m:t>𝑥</m:t>
                      </m:r>
                      <m:r>
                        <a:rPr lang="es-CL" sz="2400" i="1">
                          <a:latin typeface="Cambria Math"/>
                        </a:rPr>
                        <m:t>)</m:t>
                      </m:r>
                      <m:r>
                        <a:rPr lang="es-CL" sz="2400" i="1">
                          <a:latin typeface="Cambria Math"/>
                        </a:rPr>
                        <m:t>𝜓</m:t>
                      </m:r>
                      <m:r>
                        <a:rPr lang="es-CL" sz="2400" i="1">
                          <a:latin typeface="Cambria Math"/>
                        </a:rPr>
                        <m:t>(</m:t>
                      </m:r>
                      <m:r>
                        <a:rPr lang="es-CL" sz="2400" i="1">
                          <a:latin typeface="Cambria Math"/>
                        </a:rPr>
                        <m:t>𝑥</m:t>
                      </m:r>
                      <m:r>
                        <a:rPr lang="es-CL" sz="2400" i="1">
                          <a:latin typeface="Cambria Math"/>
                        </a:rPr>
                        <m:t>)</m:t>
                      </m:r>
                      <m:r>
                        <a:rPr lang="es-CL" sz="2400">
                          <a:latin typeface="Cambria Math"/>
                        </a:rPr>
                        <m:t>]</m:t>
                      </m:r>
                    </m:oMath>
                  </m:oMathPara>
                </a14:m>
                <a:endParaRPr lang="es-CL" sz="2400" dirty="0"/>
              </a:p>
              <a:p>
                <a:endParaRPr lang="es-CL" sz="2400" dirty="0" smtClean="0"/>
              </a:p>
              <a:p>
                <a:pPr algn="ctr"/>
                <a14:m>
                  <m:oMath xmlns:m="http://schemas.openxmlformats.org/officeDocument/2006/math">
                    <m:r>
                      <a:rPr lang="es-CL" sz="2400" i="1">
                        <a:latin typeface="Cambria Math"/>
                      </a:rPr>
                      <m:t>=</m:t>
                    </m:r>
                    <m:f>
                      <m:fPr>
                        <m:ctrlPr>
                          <a:rPr lang="es-CL" sz="2400" i="1">
                            <a:latin typeface="Cambria Math"/>
                          </a:rPr>
                        </m:ctrlPr>
                      </m:fPr>
                      <m:num>
                        <m:r>
                          <a:rPr lang="es-CL" sz="2400" i="1">
                            <a:latin typeface="Cambria Math"/>
                          </a:rPr>
                          <m:t>𝑍</m:t>
                        </m:r>
                        <m:r>
                          <a:rPr lang="es-CL" sz="2400" i="1">
                            <a:latin typeface="Cambria Math"/>
                          </a:rPr>
                          <m:t>𝛼</m:t>
                        </m:r>
                      </m:num>
                      <m:den>
                        <m:r>
                          <a:rPr lang="es-CL" sz="2400" i="1">
                            <a:latin typeface="Cambria Math"/>
                          </a:rPr>
                          <m:t>2</m:t>
                        </m:r>
                        <m:sSup>
                          <m:sSupPr>
                            <m:ctrlPr>
                              <a:rPr lang="es-CL" sz="2400" i="1">
                                <a:latin typeface="Cambria Math"/>
                              </a:rPr>
                            </m:ctrlPr>
                          </m:sSupPr>
                          <m:e>
                            <m:r>
                              <a:rPr lang="es-CL" sz="2400" i="1">
                                <a:latin typeface="Cambria Math"/>
                              </a:rPr>
                              <m:t>𝑚</m:t>
                            </m:r>
                          </m:e>
                          <m:sup>
                            <m:r>
                              <a:rPr lang="es-CL" sz="2400" i="1">
                                <a:latin typeface="Cambria Math"/>
                              </a:rPr>
                              <m:t>2</m:t>
                            </m:r>
                          </m:sup>
                        </m:sSup>
                      </m:den>
                    </m:f>
                  </m:oMath>
                </a14:m>
                <a:r>
                  <a:rPr lang="es-CL" sz="2400" dirty="0"/>
                  <a:t>4</a:t>
                </a:r>
                <a14:m>
                  <m:oMath xmlns:m="http://schemas.openxmlformats.org/officeDocument/2006/math">
                    <m:r>
                      <a:rPr lang="es-CL" sz="2400" i="1">
                        <a:latin typeface="Cambria Math"/>
                      </a:rPr>
                      <m:t>𝜋</m:t>
                    </m:r>
                    <m:sSup>
                      <m:sSupPr>
                        <m:ctrlPr>
                          <a:rPr lang="es-CL" sz="2400" i="1">
                            <a:latin typeface="Cambria Math"/>
                          </a:rPr>
                        </m:ctrlPr>
                      </m:sSupPr>
                      <m:e>
                        <m:r>
                          <a:rPr lang="es-CL" sz="2400" i="1">
                            <a:latin typeface="Cambria Math"/>
                          </a:rPr>
                          <m:t>|</m:t>
                        </m:r>
                        <m:r>
                          <a:rPr lang="es-CL" sz="2400" i="1">
                            <a:latin typeface="Cambria Math"/>
                          </a:rPr>
                          <m:t>𝜓</m:t>
                        </m:r>
                        <m:r>
                          <a:rPr lang="es-CL" sz="2400" i="1">
                            <a:latin typeface="Cambria Math"/>
                          </a:rPr>
                          <m:t>(0)|</m:t>
                        </m:r>
                      </m:e>
                      <m:sup>
                        <m:r>
                          <a:rPr lang="es-CL" sz="2400" i="1">
                            <a:latin typeface="Cambria Math"/>
                          </a:rPr>
                          <m:t>2</m:t>
                        </m:r>
                      </m:sup>
                    </m:sSup>
                    <m:r>
                      <a:rPr lang="es-CL" sz="2400" i="1">
                        <a:latin typeface="Cambria Math"/>
                      </a:rPr>
                      <m:t>=</m:t>
                    </m:r>
                    <m:f>
                      <m:fPr>
                        <m:ctrlPr>
                          <a:rPr lang="es-CL" sz="2400" i="1">
                            <a:latin typeface="Cambria Math"/>
                          </a:rPr>
                        </m:ctrlPr>
                      </m:fPr>
                      <m:num>
                        <m:r>
                          <a:rPr lang="es-CL" sz="2400" i="1">
                            <a:latin typeface="Cambria Math"/>
                          </a:rPr>
                          <m:t>2</m:t>
                        </m:r>
                        <m:r>
                          <a:rPr lang="es-CL" sz="2400" i="1">
                            <a:latin typeface="Cambria Math"/>
                          </a:rPr>
                          <m:t>𝑚</m:t>
                        </m:r>
                        <m:sSup>
                          <m:sSupPr>
                            <m:ctrlPr>
                              <a:rPr lang="es-CL" sz="2400" i="1">
                                <a:latin typeface="Cambria Math"/>
                              </a:rPr>
                            </m:ctrlPr>
                          </m:sSupPr>
                          <m:e>
                            <m:r>
                              <a:rPr lang="es-CL" sz="2400" i="1">
                                <a:latin typeface="Cambria Math"/>
                              </a:rPr>
                              <m:t>(</m:t>
                            </m:r>
                            <m:r>
                              <a:rPr lang="es-CL" sz="2400" i="1">
                                <a:latin typeface="Cambria Math"/>
                              </a:rPr>
                              <m:t>𝑍</m:t>
                            </m:r>
                            <m:r>
                              <a:rPr lang="es-CL" sz="2400" i="1">
                                <a:latin typeface="Cambria Math"/>
                              </a:rPr>
                              <m:t>𝛼</m:t>
                            </m:r>
                            <m:r>
                              <a:rPr lang="es-CL" sz="2400" i="1">
                                <a:latin typeface="Cambria Math"/>
                              </a:rPr>
                              <m:t>)</m:t>
                            </m:r>
                          </m:e>
                          <m:sup>
                            <m:r>
                              <a:rPr lang="es-CL" sz="2400" i="1">
                                <a:latin typeface="Cambria Math"/>
                              </a:rPr>
                              <m:t>4</m:t>
                            </m:r>
                          </m:sup>
                        </m:sSup>
                      </m:num>
                      <m:den>
                        <m:sSup>
                          <m:sSupPr>
                            <m:ctrlPr>
                              <a:rPr lang="es-CL" sz="2400" i="1">
                                <a:latin typeface="Cambria Math"/>
                              </a:rPr>
                            </m:ctrlPr>
                          </m:sSupPr>
                          <m:e>
                            <m:r>
                              <a:rPr lang="es-CL" sz="2400" i="1">
                                <a:latin typeface="Cambria Math"/>
                              </a:rPr>
                              <m:t>𝑛</m:t>
                            </m:r>
                          </m:e>
                          <m:sup>
                            <m:r>
                              <a:rPr lang="es-CL" sz="2400" i="1">
                                <a:latin typeface="Cambria Math"/>
                              </a:rPr>
                              <m:t>3</m:t>
                            </m:r>
                          </m:sup>
                        </m:sSup>
                      </m:den>
                    </m:f>
                    <m:sSub>
                      <m:sSubPr>
                        <m:ctrlPr>
                          <a:rPr lang="es-CL" sz="2400" i="1">
                            <a:latin typeface="Cambria Math"/>
                          </a:rPr>
                        </m:ctrlPr>
                      </m:sSubPr>
                      <m:e>
                        <m:r>
                          <a:rPr lang="es-CL" sz="2400" i="1">
                            <a:latin typeface="Cambria Math"/>
                          </a:rPr>
                          <m:t>𝛿</m:t>
                        </m:r>
                      </m:e>
                      <m:sub>
                        <m:r>
                          <a:rPr lang="es-CL" sz="2400" i="1">
                            <a:latin typeface="Cambria Math"/>
                          </a:rPr>
                          <m:t>𝑙</m:t>
                        </m:r>
                        <m:r>
                          <a:rPr lang="es-CL" sz="2400" i="1">
                            <a:latin typeface="Cambria Math"/>
                          </a:rPr>
                          <m:t>0</m:t>
                        </m:r>
                      </m:sub>
                    </m:sSub>
                  </m:oMath>
                </a14:m>
                <a:endParaRPr lang="es-CL" sz="2400" dirty="0"/>
              </a:p>
              <a:p>
                <a:pPr algn="ctr"/>
                <a:endParaRPr lang="es-CL" sz="2400" dirty="0" smtClean="0"/>
              </a:p>
              <a:p>
                <a:pPr algn="ctr"/>
                <a:r>
                  <a:rPr lang="es-CL" sz="2400" dirty="0" smtClean="0"/>
                  <a:t>Por lo tanto, para las ondas “s”, se sigue que:</a:t>
                </a:r>
              </a:p>
              <a:p>
                <a:pPr algn="ctr"/>
                <a:endParaRPr lang="es-CL" sz="2400" dirty="0"/>
              </a:p>
              <a:p>
                <a:pPr algn="ctr"/>
                <a14:m>
                  <m:oMathPara xmlns:m="http://schemas.openxmlformats.org/officeDocument/2006/math">
                    <m:oMathParaPr>
                      <m:jc m:val="centerGroup"/>
                    </m:oMathParaPr>
                    <m:oMath xmlns:m="http://schemas.openxmlformats.org/officeDocument/2006/math">
                      <m:sSup>
                        <m:sSupPr>
                          <m:ctrlPr>
                            <a:rPr lang="es-CL" sz="2400" i="1">
                              <a:latin typeface="Cambria Math"/>
                            </a:rPr>
                          </m:ctrlPr>
                        </m:sSupPr>
                        <m:e>
                          <m:r>
                            <a:rPr lang="es-CL" sz="2400" i="1">
                              <a:latin typeface="Cambria Math"/>
                            </a:rPr>
                            <m:t>𝛿</m:t>
                          </m:r>
                          <m:sSub>
                            <m:sSubPr>
                              <m:ctrlPr>
                                <a:rPr lang="es-CL" sz="2400" i="1">
                                  <a:latin typeface="Cambria Math"/>
                                </a:rPr>
                              </m:ctrlPr>
                            </m:sSubPr>
                            <m:e>
                              <m:r>
                                <a:rPr lang="es-CL" sz="2400" i="1">
                                  <a:latin typeface="Cambria Math"/>
                                </a:rPr>
                                <m:t>𝐸</m:t>
                              </m:r>
                            </m:e>
                            <m:sub>
                              <m:r>
                                <a:rPr lang="es-CL" sz="2400" i="1">
                                  <a:latin typeface="Cambria Math"/>
                                </a:rPr>
                                <m:t>𝑛</m:t>
                              </m:r>
                            </m:sub>
                          </m:sSub>
                        </m:e>
                        <m:sup>
                          <m:r>
                            <a:rPr lang="es-CL" sz="2400" i="1">
                              <a:latin typeface="Cambria Math"/>
                            </a:rPr>
                            <m:t>&lt;</m:t>
                          </m:r>
                        </m:sup>
                      </m:sSup>
                      <m:r>
                        <a:rPr lang="es-CL" sz="2400" i="1">
                          <a:latin typeface="Cambria Math"/>
                        </a:rPr>
                        <m:t>=</m:t>
                      </m:r>
                      <m:f>
                        <m:fPr>
                          <m:ctrlPr>
                            <a:rPr lang="es-CL" sz="2400" i="1">
                              <a:latin typeface="Cambria Math"/>
                            </a:rPr>
                          </m:ctrlPr>
                        </m:fPr>
                        <m:num>
                          <m:r>
                            <a:rPr lang="es-CL" sz="2400" i="1">
                              <a:latin typeface="Cambria Math"/>
                            </a:rPr>
                            <m:t>4</m:t>
                          </m:r>
                          <m:r>
                            <a:rPr lang="es-CL" sz="2400" i="1">
                              <a:latin typeface="Cambria Math"/>
                            </a:rPr>
                            <m:t>𝛼</m:t>
                          </m:r>
                        </m:num>
                        <m:den>
                          <m:r>
                            <a:rPr lang="es-CL" sz="2400" i="1">
                              <a:latin typeface="Cambria Math"/>
                            </a:rPr>
                            <m:t>3</m:t>
                          </m:r>
                          <m:r>
                            <a:rPr lang="es-CL" sz="2400" i="1">
                              <a:latin typeface="Cambria Math"/>
                            </a:rPr>
                            <m:t>𝜋</m:t>
                          </m:r>
                        </m:den>
                      </m:f>
                      <m:f>
                        <m:fPr>
                          <m:ctrlPr>
                            <a:rPr lang="es-CL" sz="2400" i="1">
                              <a:latin typeface="Cambria Math"/>
                            </a:rPr>
                          </m:ctrlPr>
                        </m:fPr>
                        <m:num>
                          <m:sSup>
                            <m:sSupPr>
                              <m:ctrlPr>
                                <a:rPr lang="es-CL" sz="2400" i="1">
                                  <a:latin typeface="Cambria Math"/>
                                </a:rPr>
                              </m:ctrlPr>
                            </m:sSupPr>
                            <m:e>
                              <m:r>
                                <a:rPr lang="es-CL" sz="2400" i="1">
                                  <a:latin typeface="Cambria Math"/>
                                </a:rPr>
                                <m:t>(</m:t>
                              </m:r>
                              <m:r>
                                <a:rPr lang="es-CL" sz="2400" i="1">
                                  <a:latin typeface="Cambria Math"/>
                                </a:rPr>
                                <m:t>𝑍</m:t>
                              </m:r>
                              <m:r>
                                <a:rPr lang="es-CL" sz="2400" i="1">
                                  <a:latin typeface="Cambria Math"/>
                                </a:rPr>
                                <m:t>𝛼</m:t>
                              </m:r>
                              <m:r>
                                <a:rPr lang="es-CL" sz="2400" i="1">
                                  <a:latin typeface="Cambria Math"/>
                                </a:rPr>
                                <m:t>)</m:t>
                              </m:r>
                            </m:e>
                            <m:sup>
                              <m:r>
                                <a:rPr lang="es-CL" sz="2400" i="1">
                                  <a:latin typeface="Cambria Math"/>
                                </a:rPr>
                                <m:t>4</m:t>
                              </m:r>
                            </m:sup>
                          </m:sSup>
                        </m:num>
                        <m:den>
                          <m:sSup>
                            <m:sSupPr>
                              <m:ctrlPr>
                                <a:rPr lang="es-CL" sz="2400" i="1">
                                  <a:latin typeface="Cambria Math"/>
                                </a:rPr>
                              </m:ctrlPr>
                            </m:sSupPr>
                            <m:e>
                              <m:r>
                                <a:rPr lang="es-CL" sz="2400" i="1">
                                  <a:latin typeface="Cambria Math"/>
                                </a:rPr>
                                <m:t>𝑛</m:t>
                              </m:r>
                            </m:e>
                            <m:sup>
                              <m:r>
                                <a:rPr lang="es-CL" sz="2400" i="1">
                                  <a:latin typeface="Cambria Math"/>
                                </a:rPr>
                                <m:t>3</m:t>
                              </m:r>
                            </m:sup>
                          </m:sSup>
                        </m:den>
                      </m:f>
                      <m:r>
                        <a:rPr lang="es-CL" sz="2400" i="1">
                          <a:latin typeface="Cambria Math"/>
                        </a:rPr>
                        <m:t>𝑚</m:t>
                      </m:r>
                      <m:func>
                        <m:funcPr>
                          <m:ctrlPr>
                            <a:rPr lang="es-CL" sz="2400" i="1">
                              <a:latin typeface="Cambria Math"/>
                            </a:rPr>
                          </m:ctrlPr>
                        </m:funcPr>
                        <m:fName>
                          <m:r>
                            <m:rPr>
                              <m:sty m:val="p"/>
                            </m:rPr>
                            <a:rPr lang="es-CL" sz="2400">
                              <a:latin typeface="Cambria Math"/>
                            </a:rPr>
                            <m:t>ln</m:t>
                          </m:r>
                        </m:fName>
                        <m:e>
                          <m:f>
                            <m:fPr>
                              <m:ctrlPr>
                                <a:rPr lang="es-CL" sz="2400" i="1">
                                  <a:latin typeface="Cambria Math"/>
                                </a:rPr>
                              </m:ctrlPr>
                            </m:fPr>
                            <m:num>
                              <m:r>
                                <a:rPr lang="es-CL" sz="2400" i="1">
                                  <a:latin typeface="Cambria Math"/>
                                </a:rPr>
                                <m:t>𝐾</m:t>
                              </m:r>
                            </m:num>
                            <m:den>
                              <m:r>
                                <a:rPr lang="es-CL" sz="2400" i="1">
                                  <a:latin typeface="Cambria Math"/>
                                </a:rPr>
                                <m:t>&lt;</m:t>
                              </m:r>
                              <m:sSub>
                                <m:sSubPr>
                                  <m:ctrlPr>
                                    <a:rPr lang="es-CL" sz="2400" i="1">
                                      <a:latin typeface="Cambria Math"/>
                                    </a:rPr>
                                  </m:ctrlPr>
                                </m:sSubPr>
                                <m:e>
                                  <m:r>
                                    <a:rPr lang="es-CL" sz="2400" i="1">
                                      <a:latin typeface="Cambria Math"/>
                                    </a:rPr>
                                    <m:t>𝐸</m:t>
                                  </m:r>
                                </m:e>
                                <m:sub>
                                  <m:r>
                                    <a:rPr lang="es-CL" sz="2400" i="1">
                                      <a:latin typeface="Cambria Math"/>
                                    </a:rPr>
                                    <m:t>𝑛</m:t>
                                  </m:r>
                                </m:sub>
                              </m:sSub>
                              <m:r>
                                <a:rPr lang="es-CL" sz="2400" i="1">
                                  <a:latin typeface="Cambria Math"/>
                                </a:rPr>
                                <m:t>&gt;</m:t>
                              </m:r>
                            </m:den>
                          </m:f>
                        </m:e>
                      </m:func>
                    </m:oMath>
                  </m:oMathPara>
                </a14:m>
                <a:endParaRPr lang="es-CL" sz="2400" dirty="0"/>
              </a:p>
              <a:p>
                <a:pPr algn="ctr"/>
                <a:endParaRPr lang="es-CL" sz="2400" dirty="0" smtClean="0"/>
              </a:p>
              <a:p>
                <a:pPr algn="ctr"/>
                <a14:m>
                  <m:oMathPara xmlns:m="http://schemas.openxmlformats.org/officeDocument/2006/math">
                    <m:oMathParaPr>
                      <m:jc m:val="centerGroup"/>
                    </m:oMathParaPr>
                    <m:oMath xmlns:m="http://schemas.openxmlformats.org/officeDocument/2006/math">
                      <m:r>
                        <a:rPr lang="es-CL" sz="2400" i="1">
                          <a:latin typeface="Cambria Math"/>
                        </a:rPr>
                        <m:t>𝑙</m:t>
                      </m:r>
                      <m:r>
                        <a:rPr lang="es-CL" sz="2400" i="1">
                          <a:latin typeface="Cambria Math"/>
                        </a:rPr>
                        <m:t>=0</m:t>
                      </m:r>
                    </m:oMath>
                  </m:oMathPara>
                </a14:m>
                <a:endParaRPr lang="es-CL" sz="2400" dirty="0"/>
              </a:p>
              <a:p>
                <a:pPr algn="ctr"/>
                <a:endParaRPr lang="es-CL" sz="2400" dirty="0"/>
              </a:p>
            </p:txBody>
          </p:sp>
        </mc:Choice>
        <mc:Fallback xmlns="">
          <p:sp>
            <p:nvSpPr>
              <p:cNvPr id="7" name="6 CuadroTexto"/>
              <p:cNvSpPr txBox="1">
                <a:spLocks noRot="1" noChangeAspect="1" noMove="1" noResize="1" noEditPoints="1" noAdjustHandles="1" noChangeArrowheads="1" noChangeShapeType="1" noTextEdit="1"/>
              </p:cNvSpPr>
              <p:nvPr/>
            </p:nvSpPr>
            <p:spPr>
              <a:xfrm>
                <a:off x="251520" y="836712"/>
                <a:ext cx="8640960" cy="5107167"/>
              </a:xfrm>
              <a:prstGeom prst="rect">
                <a:avLst/>
              </a:prstGeom>
              <a:blipFill rotWithShape="1">
                <a:blip r:embed="rId2"/>
                <a:stretch>
                  <a:fillRect/>
                </a:stretch>
              </a:blipFill>
            </p:spPr>
            <p:txBody>
              <a:bodyPr/>
              <a:lstStyle/>
              <a:p>
                <a:r>
                  <a:rPr lang="es-CL">
                    <a:noFill/>
                  </a:rPr>
                  <a:t> </a:t>
                </a:r>
              </a:p>
            </p:txBody>
          </p:sp>
        </mc:Fallback>
      </mc:AlternateContent>
    </p:spTree>
    <p:extLst>
      <p:ext uri="{BB962C8B-B14F-4D97-AF65-F5344CB8AC3E}">
        <p14:creationId xmlns:p14="http://schemas.microsoft.com/office/powerpoint/2010/main" val="1632593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4 CuadroTexto"/>
          <p:cNvSpPr txBox="1"/>
          <p:nvPr/>
        </p:nvSpPr>
        <p:spPr>
          <a:xfrm>
            <a:off x="0" y="0"/>
            <a:ext cx="9144000" cy="523220"/>
          </a:xfrm>
          <a:prstGeom prst="rect">
            <a:avLst/>
          </a:prstGeom>
          <a:noFill/>
        </p:spPr>
        <p:txBody>
          <a:bodyPr wrap="square" rtlCol="0">
            <a:spAutoFit/>
          </a:bodyPr>
          <a:lstStyle/>
          <a:p>
            <a:pPr algn="ctr"/>
            <a:r>
              <a:rPr lang="es-CL" sz="2800" dirty="0" smtClean="0">
                <a:solidFill>
                  <a:schemeClr val="bg1"/>
                </a:solidFill>
              </a:rPr>
              <a:t>El efecto </a:t>
            </a:r>
            <a:r>
              <a:rPr lang="es-CL" sz="2800" dirty="0" err="1" smtClean="0">
                <a:solidFill>
                  <a:schemeClr val="bg1"/>
                </a:solidFill>
              </a:rPr>
              <a:t>Lamb</a:t>
            </a:r>
            <a:endParaRPr lang="es-CL" sz="2800" dirty="0">
              <a:solidFill>
                <a:schemeClr val="bg1"/>
              </a:solidFill>
            </a:endParaRPr>
          </a:p>
        </p:txBody>
      </p:sp>
      <mc:AlternateContent xmlns:mc="http://schemas.openxmlformats.org/markup-compatibility/2006" xmlns:a14="http://schemas.microsoft.com/office/drawing/2010/main">
        <mc:Choice Requires="a14">
          <p:sp>
            <p:nvSpPr>
              <p:cNvPr id="6" name="5 CuadroTexto"/>
              <p:cNvSpPr txBox="1"/>
              <p:nvPr/>
            </p:nvSpPr>
            <p:spPr>
              <a:xfrm>
                <a:off x="251520" y="836712"/>
                <a:ext cx="8640960" cy="3963906"/>
              </a:xfrm>
              <a:prstGeom prst="rect">
                <a:avLst/>
              </a:prstGeom>
              <a:noFill/>
            </p:spPr>
            <p:txBody>
              <a:bodyPr wrap="square" rtlCol="0">
                <a:spAutoFit/>
              </a:bodyPr>
              <a:lstStyle/>
              <a:p>
                <a:r>
                  <a:rPr lang="es-CL" sz="2400" dirty="0" smtClean="0"/>
                  <a:t>Sumando todas las partes: </a:t>
                </a:r>
                <a14:m>
                  <m:oMath xmlns:m="http://schemas.openxmlformats.org/officeDocument/2006/math">
                    <m:sSup>
                      <m:sSupPr>
                        <m:ctrlPr>
                          <a:rPr lang="es-CL" sz="2400" i="1">
                            <a:latin typeface="Cambria Math"/>
                          </a:rPr>
                        </m:ctrlPr>
                      </m:sSupPr>
                      <m:e>
                        <m:r>
                          <a:rPr lang="es-CL" sz="2400" i="1">
                            <a:latin typeface="Cambria Math"/>
                          </a:rPr>
                          <m:t> </m:t>
                        </m:r>
                        <m:r>
                          <a:rPr lang="es-CL" sz="2400" i="1">
                            <a:latin typeface="Cambria Math"/>
                          </a:rPr>
                          <m:t>𝛿</m:t>
                        </m:r>
                        <m:r>
                          <a:rPr lang="es-CL" sz="2400" i="1">
                            <a:latin typeface="Cambria Math"/>
                          </a:rPr>
                          <m:t>𝐸</m:t>
                        </m:r>
                      </m:e>
                      <m:sup>
                        <m:r>
                          <a:rPr lang="es-CL" sz="2400" i="1">
                            <a:latin typeface="Cambria Math"/>
                          </a:rPr>
                          <m:t>&gt;</m:t>
                        </m:r>
                      </m:sup>
                    </m:sSup>
                    <m:r>
                      <a:rPr lang="es-CL" sz="2400" i="1">
                        <a:latin typeface="Cambria Math"/>
                      </a:rPr>
                      <m:t>, </m:t>
                    </m:r>
                    <m:sSup>
                      <m:sSupPr>
                        <m:ctrlPr>
                          <a:rPr lang="es-CL" sz="2400" i="1">
                            <a:latin typeface="Cambria Math"/>
                          </a:rPr>
                        </m:ctrlPr>
                      </m:sSupPr>
                      <m:e>
                        <m:r>
                          <a:rPr lang="es-CL" sz="2400" i="1">
                            <a:latin typeface="Cambria Math"/>
                          </a:rPr>
                          <m:t> </m:t>
                        </m:r>
                        <m:r>
                          <a:rPr lang="es-CL" sz="2400" i="1">
                            <a:latin typeface="Cambria Math"/>
                          </a:rPr>
                          <m:t>𝛿</m:t>
                        </m:r>
                        <m:r>
                          <a:rPr lang="es-CL" sz="2400" i="1">
                            <a:latin typeface="Cambria Math"/>
                          </a:rPr>
                          <m:t>𝐸</m:t>
                        </m:r>
                      </m:e>
                      <m:sup>
                        <m:r>
                          <a:rPr lang="es-CL" sz="2400" i="1">
                            <a:latin typeface="Cambria Math"/>
                          </a:rPr>
                          <m:t>&lt;</m:t>
                        </m:r>
                      </m:sup>
                    </m:sSup>
                  </m:oMath>
                </a14:m>
                <a:r>
                  <a:rPr lang="es-CL" sz="2400" dirty="0"/>
                  <a:t> y </a:t>
                </a:r>
                <a14:m>
                  <m:oMath xmlns:m="http://schemas.openxmlformats.org/officeDocument/2006/math">
                    <m:sSup>
                      <m:sSupPr>
                        <m:ctrlPr>
                          <a:rPr lang="es-CL" sz="2400" i="1">
                            <a:latin typeface="Cambria Math"/>
                          </a:rPr>
                        </m:ctrlPr>
                      </m:sSupPr>
                      <m:e>
                        <m:r>
                          <a:rPr lang="es-CL" sz="2400" i="1">
                            <a:latin typeface="Cambria Math"/>
                          </a:rPr>
                          <m:t>𝛿</m:t>
                        </m:r>
                        <m:r>
                          <a:rPr lang="es-CL" sz="2400" i="1">
                            <a:latin typeface="Cambria Math"/>
                          </a:rPr>
                          <m:t>𝐸</m:t>
                        </m:r>
                      </m:e>
                      <m:sup>
                        <m:r>
                          <a:rPr lang="es-CL" sz="2400" i="1">
                            <a:latin typeface="Cambria Math"/>
                          </a:rPr>
                          <m:t>2</m:t>
                        </m:r>
                      </m:sup>
                    </m:sSup>
                  </m:oMath>
                </a14:m>
                <a:r>
                  <a:rPr lang="es-CL" sz="2400" dirty="0" smtClean="0"/>
                  <a:t> , se obtiene que el corrimiento de </a:t>
                </a:r>
                <a:r>
                  <a:rPr lang="es-CL" sz="2400" dirty="0" err="1" smtClean="0"/>
                  <a:t>Lamb</a:t>
                </a:r>
                <a:r>
                  <a:rPr lang="es-CL" sz="2400" dirty="0" smtClean="0"/>
                  <a:t> está dado por:</a:t>
                </a:r>
              </a:p>
              <a:p>
                <a:pPr algn="ctr"/>
                <a:endParaRPr lang="es-CL" sz="2400" dirty="0" smtClean="0"/>
              </a:p>
              <a:p>
                <a:pPr algn="ctr"/>
                <a14:m>
                  <m:oMathPara xmlns:m="http://schemas.openxmlformats.org/officeDocument/2006/math">
                    <m:oMathParaPr>
                      <m:jc m:val="centerGroup"/>
                    </m:oMathParaPr>
                    <m:oMath xmlns:m="http://schemas.openxmlformats.org/officeDocument/2006/math">
                      <m:sSub>
                        <m:sSubPr>
                          <m:ctrlPr>
                            <a:rPr lang="es-CL" sz="2400" i="1">
                              <a:latin typeface="Cambria Math"/>
                            </a:rPr>
                          </m:ctrlPr>
                        </m:sSubPr>
                        <m:e>
                          <m:r>
                            <a:rPr lang="es-CL" sz="2400" i="1">
                              <a:latin typeface="Cambria Math"/>
                            </a:rPr>
                            <m:t>𝛿</m:t>
                          </m:r>
                          <m:r>
                            <a:rPr lang="es-CL" sz="2400" i="1">
                              <a:latin typeface="Cambria Math"/>
                            </a:rPr>
                            <m:t>𝐸</m:t>
                          </m:r>
                        </m:e>
                        <m:sub>
                          <m:r>
                            <a:rPr lang="es-CL" sz="2400" i="1">
                              <a:latin typeface="Cambria Math"/>
                            </a:rPr>
                            <m:t>𝑛𝑙𝑗</m:t>
                          </m:r>
                        </m:sub>
                      </m:sSub>
                      <m:r>
                        <a:rPr lang="es-CL" sz="2400" i="1">
                          <a:latin typeface="Cambria Math"/>
                        </a:rPr>
                        <m:t>=</m:t>
                      </m:r>
                      <m:f>
                        <m:fPr>
                          <m:ctrlPr>
                            <a:rPr lang="es-CL" sz="2400" i="1">
                              <a:latin typeface="Cambria Math"/>
                            </a:rPr>
                          </m:ctrlPr>
                        </m:fPr>
                        <m:num>
                          <m:r>
                            <a:rPr lang="es-CL" sz="2400" i="1">
                              <a:latin typeface="Cambria Math"/>
                            </a:rPr>
                            <m:t>4</m:t>
                          </m:r>
                          <m:r>
                            <a:rPr lang="es-CL" sz="2400" i="1">
                              <a:latin typeface="Cambria Math"/>
                            </a:rPr>
                            <m:t>𝛼</m:t>
                          </m:r>
                        </m:num>
                        <m:den>
                          <m:r>
                            <a:rPr lang="es-CL" sz="2400" i="1">
                              <a:latin typeface="Cambria Math"/>
                            </a:rPr>
                            <m:t>3</m:t>
                          </m:r>
                          <m:r>
                            <a:rPr lang="es-CL" sz="2400" i="1">
                              <a:latin typeface="Cambria Math"/>
                            </a:rPr>
                            <m:t>𝜋</m:t>
                          </m:r>
                        </m:den>
                      </m:f>
                      <m:f>
                        <m:fPr>
                          <m:ctrlPr>
                            <a:rPr lang="es-CL" sz="2400" i="1">
                              <a:latin typeface="Cambria Math"/>
                            </a:rPr>
                          </m:ctrlPr>
                        </m:fPr>
                        <m:num>
                          <m:sSup>
                            <m:sSupPr>
                              <m:ctrlPr>
                                <a:rPr lang="es-CL" sz="2400" i="1">
                                  <a:latin typeface="Cambria Math"/>
                                </a:rPr>
                              </m:ctrlPr>
                            </m:sSupPr>
                            <m:e>
                              <m:r>
                                <a:rPr lang="es-CL" sz="2400" i="1">
                                  <a:latin typeface="Cambria Math"/>
                                </a:rPr>
                                <m:t>(</m:t>
                              </m:r>
                              <m:r>
                                <a:rPr lang="es-CL" sz="2400" i="1">
                                  <a:latin typeface="Cambria Math"/>
                                </a:rPr>
                                <m:t>𝑍</m:t>
                              </m:r>
                              <m:r>
                                <a:rPr lang="es-CL" sz="2400" i="1">
                                  <a:latin typeface="Cambria Math"/>
                                </a:rPr>
                                <m:t>𝛼</m:t>
                              </m:r>
                              <m:r>
                                <a:rPr lang="es-CL" sz="2400" i="1">
                                  <a:latin typeface="Cambria Math"/>
                                </a:rPr>
                                <m:t>)</m:t>
                              </m:r>
                            </m:e>
                            <m:sup>
                              <m:r>
                                <a:rPr lang="es-CL" sz="2400" i="1">
                                  <a:latin typeface="Cambria Math"/>
                                </a:rPr>
                                <m:t>4</m:t>
                              </m:r>
                            </m:sup>
                          </m:sSup>
                        </m:num>
                        <m:den>
                          <m:sSup>
                            <m:sSupPr>
                              <m:ctrlPr>
                                <a:rPr lang="es-CL" sz="2400" i="1">
                                  <a:latin typeface="Cambria Math"/>
                                </a:rPr>
                              </m:ctrlPr>
                            </m:sSupPr>
                            <m:e>
                              <m:r>
                                <a:rPr lang="es-CL" sz="2400" i="1">
                                  <a:latin typeface="Cambria Math"/>
                                </a:rPr>
                                <m:t>𝑛</m:t>
                              </m:r>
                            </m:e>
                            <m:sup>
                              <m:r>
                                <a:rPr lang="es-CL" sz="2400" i="1">
                                  <a:latin typeface="Cambria Math"/>
                                </a:rPr>
                                <m:t>3</m:t>
                              </m:r>
                            </m:sup>
                          </m:sSup>
                        </m:den>
                      </m:f>
                      <m:r>
                        <a:rPr lang="es-CL" sz="2400" i="1">
                          <a:latin typeface="Cambria Math"/>
                        </a:rPr>
                        <m:t>𝑚</m:t>
                      </m:r>
                      <m:d>
                        <m:dPr>
                          <m:begChr m:val="{"/>
                          <m:endChr m:val=""/>
                          <m:ctrlPr>
                            <a:rPr lang="es-CL" sz="2400" i="1">
                              <a:latin typeface="Cambria Math"/>
                            </a:rPr>
                          </m:ctrlPr>
                        </m:dPr>
                        <m:e>
                          <m:eqArr>
                            <m:eqArrPr>
                              <m:ctrlPr>
                                <a:rPr lang="es-CL" sz="2400" i="1">
                                  <a:latin typeface="Cambria Math"/>
                                </a:rPr>
                              </m:ctrlPr>
                            </m:eqArrPr>
                            <m:e>
                              <m:func>
                                <m:funcPr>
                                  <m:ctrlPr>
                                    <a:rPr lang="es-CL" sz="2400" i="1">
                                      <a:latin typeface="Cambria Math"/>
                                    </a:rPr>
                                  </m:ctrlPr>
                                </m:funcPr>
                                <m:fName>
                                  <m:r>
                                    <m:rPr>
                                      <m:sty m:val="p"/>
                                    </m:rPr>
                                    <a:rPr lang="es-CL" sz="2400">
                                      <a:latin typeface="Cambria Math"/>
                                    </a:rPr>
                                    <m:t>ln</m:t>
                                  </m:r>
                                </m:fName>
                                <m:e>
                                  <m:f>
                                    <m:fPr>
                                      <m:ctrlPr>
                                        <a:rPr lang="es-CL" sz="2400" i="1">
                                          <a:latin typeface="Cambria Math"/>
                                        </a:rPr>
                                      </m:ctrlPr>
                                    </m:fPr>
                                    <m:num>
                                      <m:r>
                                        <a:rPr lang="es-CL" sz="2400" i="1">
                                          <a:latin typeface="Cambria Math"/>
                                        </a:rPr>
                                        <m:t>𝑚</m:t>
                                      </m:r>
                                    </m:num>
                                    <m:den>
                                      <m:r>
                                        <a:rPr lang="es-CL" sz="2400" i="1">
                                          <a:latin typeface="Cambria Math"/>
                                        </a:rPr>
                                        <m:t>2&lt;</m:t>
                                      </m:r>
                                      <m:sSub>
                                        <m:sSubPr>
                                          <m:ctrlPr>
                                            <a:rPr lang="es-CL" sz="2400" i="1">
                                              <a:latin typeface="Cambria Math"/>
                                            </a:rPr>
                                          </m:ctrlPr>
                                        </m:sSubPr>
                                        <m:e>
                                          <m:r>
                                            <a:rPr lang="es-CL" sz="2400" i="1">
                                              <a:latin typeface="Cambria Math"/>
                                            </a:rPr>
                                            <m:t>𝐸</m:t>
                                          </m:r>
                                        </m:e>
                                        <m:sub>
                                          <m:r>
                                            <a:rPr lang="es-CL" sz="2400" i="1">
                                              <a:latin typeface="Cambria Math"/>
                                            </a:rPr>
                                            <m:t>𝑛</m:t>
                                          </m:r>
                                          <m:r>
                                            <a:rPr lang="es-CL" sz="2400" i="1">
                                              <a:latin typeface="Cambria Math"/>
                                            </a:rPr>
                                            <m:t>0</m:t>
                                          </m:r>
                                        </m:sub>
                                      </m:sSub>
                                      <m:r>
                                        <a:rPr lang="es-CL" sz="2400" i="1">
                                          <a:latin typeface="Cambria Math"/>
                                        </a:rPr>
                                        <m:t>&gt;</m:t>
                                      </m:r>
                                    </m:den>
                                  </m:f>
                                  <m:r>
                                    <a:rPr lang="es-CL" sz="2400" i="1">
                                      <a:latin typeface="Cambria Math"/>
                                    </a:rPr>
                                    <m:t>+</m:t>
                                  </m:r>
                                  <m:f>
                                    <m:fPr>
                                      <m:ctrlPr>
                                        <a:rPr lang="es-CL" sz="2400" i="1">
                                          <a:latin typeface="Cambria Math"/>
                                        </a:rPr>
                                      </m:ctrlPr>
                                    </m:fPr>
                                    <m:num>
                                      <m:r>
                                        <a:rPr lang="es-CL" sz="2400" i="1">
                                          <a:latin typeface="Cambria Math"/>
                                        </a:rPr>
                                        <m:t>19</m:t>
                                      </m:r>
                                    </m:num>
                                    <m:den>
                                      <m:r>
                                        <a:rPr lang="es-CL" sz="2400" i="1">
                                          <a:latin typeface="Cambria Math"/>
                                        </a:rPr>
                                        <m:t>30</m:t>
                                      </m:r>
                                    </m:den>
                                  </m:f>
                                </m:e>
                              </m:func>
                              <m:r>
                                <a:rPr lang="es-CL" sz="2400" i="1">
                                  <a:latin typeface="Cambria Math"/>
                                </a:rPr>
                                <m:t>   </m:t>
                              </m:r>
                              <m:r>
                                <a:rPr lang="es-CL" sz="2400" i="1">
                                  <a:latin typeface="Cambria Math"/>
                                </a:rPr>
                                <m:t>𝑝𝑎𝑟𝑎</m:t>
                              </m:r>
                              <m:r>
                                <a:rPr lang="es-CL" sz="2400" i="1">
                                  <a:latin typeface="Cambria Math"/>
                                </a:rPr>
                                <m:t> </m:t>
                              </m:r>
                              <m:r>
                                <a:rPr lang="es-CL" sz="2400" i="1">
                                  <a:latin typeface="Cambria Math"/>
                                </a:rPr>
                                <m:t>𝑙</m:t>
                              </m:r>
                              <m:r>
                                <a:rPr lang="es-CL" sz="2400" i="1">
                                  <a:latin typeface="Cambria Math"/>
                                </a:rPr>
                                <m:t>=0</m:t>
                              </m:r>
                            </m:e>
                            <m:e>
                              <m:func>
                                <m:funcPr>
                                  <m:ctrlPr>
                                    <a:rPr lang="es-CL" sz="2400" i="1">
                                      <a:latin typeface="Cambria Math"/>
                                    </a:rPr>
                                  </m:ctrlPr>
                                </m:funcPr>
                                <m:fName>
                                  <m:r>
                                    <m:rPr>
                                      <m:sty m:val="p"/>
                                    </m:rPr>
                                    <a:rPr lang="es-CL" sz="2400">
                                      <a:latin typeface="Cambria Math"/>
                                    </a:rPr>
                                    <m:t>ln</m:t>
                                  </m:r>
                                </m:fName>
                                <m:e>
                                  <m:f>
                                    <m:fPr>
                                      <m:ctrlPr>
                                        <a:rPr lang="es-CL" sz="2400" i="1">
                                          <a:latin typeface="Cambria Math"/>
                                        </a:rPr>
                                      </m:ctrlPr>
                                    </m:fPr>
                                    <m:num>
                                      <m:sSup>
                                        <m:sSupPr>
                                          <m:ctrlPr>
                                            <a:rPr lang="es-CL" sz="2400" i="1">
                                              <a:latin typeface="Cambria Math"/>
                                            </a:rPr>
                                          </m:ctrlPr>
                                        </m:sSupPr>
                                        <m:e>
                                          <m:r>
                                            <a:rPr lang="es-CL" sz="2400" i="1">
                                              <a:latin typeface="Cambria Math"/>
                                            </a:rPr>
                                            <m:t>𝑍</m:t>
                                          </m:r>
                                        </m:e>
                                        <m:sup>
                                          <m:r>
                                            <a:rPr lang="es-CL" sz="2400" i="1">
                                              <a:latin typeface="Cambria Math"/>
                                            </a:rPr>
                                            <m:t>2</m:t>
                                          </m:r>
                                        </m:sup>
                                      </m:sSup>
                                      <m:r>
                                        <a:rPr lang="es-CL" sz="2400" i="1">
                                          <a:latin typeface="Cambria Math"/>
                                        </a:rPr>
                                        <m:t>𝑅𝑦𝑑</m:t>
                                      </m:r>
                                    </m:num>
                                    <m:den>
                                      <m:r>
                                        <a:rPr lang="es-CL" sz="2400" i="1">
                                          <a:latin typeface="Cambria Math"/>
                                        </a:rPr>
                                        <m:t>&lt;</m:t>
                                      </m:r>
                                      <m:sSub>
                                        <m:sSubPr>
                                          <m:ctrlPr>
                                            <a:rPr lang="es-CL" sz="2400" i="1">
                                              <a:latin typeface="Cambria Math"/>
                                            </a:rPr>
                                          </m:ctrlPr>
                                        </m:sSubPr>
                                        <m:e>
                                          <m:r>
                                            <a:rPr lang="es-CL" sz="2400" i="1">
                                              <a:latin typeface="Cambria Math"/>
                                            </a:rPr>
                                            <m:t>𝐸</m:t>
                                          </m:r>
                                        </m:e>
                                        <m:sub>
                                          <m:r>
                                            <a:rPr lang="es-CL" sz="2400" i="1">
                                              <a:latin typeface="Cambria Math"/>
                                            </a:rPr>
                                            <m:t>𝑛𝑙</m:t>
                                          </m:r>
                                        </m:sub>
                                      </m:sSub>
                                      <m:r>
                                        <a:rPr lang="es-CL" sz="2400" i="1">
                                          <a:latin typeface="Cambria Math"/>
                                        </a:rPr>
                                        <m:t>&gt;</m:t>
                                      </m:r>
                                    </m:den>
                                  </m:f>
                                </m:e>
                              </m:func>
                              <m:r>
                                <a:rPr lang="es-CL" sz="2400" i="1">
                                  <a:latin typeface="Cambria Math"/>
                                </a:rPr>
                                <m:t>+</m:t>
                              </m:r>
                              <m:f>
                                <m:fPr>
                                  <m:ctrlPr>
                                    <a:rPr lang="es-CL" sz="2400" i="1">
                                      <a:latin typeface="Cambria Math"/>
                                    </a:rPr>
                                  </m:ctrlPr>
                                </m:fPr>
                                <m:num>
                                  <m:r>
                                    <a:rPr lang="es-CL" sz="2400" i="1">
                                      <a:latin typeface="Cambria Math"/>
                                    </a:rPr>
                                    <m:t>3</m:t>
                                  </m:r>
                                </m:num>
                                <m:den>
                                  <m:r>
                                    <a:rPr lang="es-CL" sz="2400" i="1">
                                      <a:latin typeface="Cambria Math"/>
                                    </a:rPr>
                                    <m:t>8</m:t>
                                  </m:r>
                                </m:den>
                              </m:f>
                              <m:f>
                                <m:fPr>
                                  <m:ctrlPr>
                                    <a:rPr lang="es-CL" sz="2400" i="1">
                                      <a:latin typeface="Cambria Math"/>
                                    </a:rPr>
                                  </m:ctrlPr>
                                </m:fPr>
                                <m:num>
                                  <m:sSub>
                                    <m:sSubPr>
                                      <m:ctrlPr>
                                        <a:rPr lang="es-CL" sz="2400" i="1">
                                          <a:latin typeface="Cambria Math"/>
                                        </a:rPr>
                                      </m:ctrlPr>
                                    </m:sSubPr>
                                    <m:e>
                                      <m:r>
                                        <a:rPr lang="es-CL" sz="2400" i="1">
                                          <a:latin typeface="Cambria Math"/>
                                        </a:rPr>
                                        <m:t>𝐶</m:t>
                                      </m:r>
                                    </m:e>
                                    <m:sub>
                                      <m:r>
                                        <a:rPr lang="es-CL" sz="2400" i="1">
                                          <a:latin typeface="Cambria Math"/>
                                        </a:rPr>
                                        <m:t>𝑙𝑗</m:t>
                                      </m:r>
                                    </m:sub>
                                  </m:sSub>
                                </m:num>
                                <m:den>
                                  <m:r>
                                    <a:rPr lang="es-CL" sz="2400" i="1">
                                      <a:latin typeface="Cambria Math"/>
                                    </a:rPr>
                                    <m:t>2</m:t>
                                  </m:r>
                                  <m:r>
                                    <a:rPr lang="es-CL" sz="2400" i="1">
                                      <a:latin typeface="Cambria Math"/>
                                    </a:rPr>
                                    <m:t>𝑙</m:t>
                                  </m:r>
                                  <m:r>
                                    <a:rPr lang="es-CL" sz="2400" i="1">
                                      <a:latin typeface="Cambria Math"/>
                                    </a:rPr>
                                    <m:t>+1</m:t>
                                  </m:r>
                                </m:den>
                              </m:f>
                              <m:r>
                                <a:rPr lang="es-CL" sz="2400" i="1">
                                  <a:latin typeface="Cambria Math"/>
                                </a:rPr>
                                <m:t>   </m:t>
                              </m:r>
                              <m:r>
                                <a:rPr lang="es-CL" sz="2400" i="1">
                                  <a:latin typeface="Cambria Math"/>
                                </a:rPr>
                                <m:t>𝑝𝑎𝑟𝑎</m:t>
                              </m:r>
                              <m:r>
                                <a:rPr lang="es-CL" sz="2400" i="1">
                                  <a:latin typeface="Cambria Math"/>
                                </a:rPr>
                                <m:t> </m:t>
                              </m:r>
                              <m:r>
                                <a:rPr lang="es-CL" sz="2400" i="1">
                                  <a:latin typeface="Cambria Math"/>
                                </a:rPr>
                                <m:t>𝑙</m:t>
                              </m:r>
                              <m:r>
                                <a:rPr lang="es-CL" sz="2400" i="1">
                                  <a:latin typeface="Cambria Math"/>
                                </a:rPr>
                                <m:t>≠0 </m:t>
                              </m:r>
                            </m:e>
                            <m:e/>
                          </m:eqArr>
                        </m:e>
                      </m:d>
                    </m:oMath>
                  </m:oMathPara>
                </a14:m>
                <a:endParaRPr lang="es-CL" sz="2400" dirty="0"/>
              </a:p>
              <a:p>
                <a:pPr algn="ctr"/>
                <a:endParaRPr lang="es-CL" sz="2400" dirty="0"/>
              </a:p>
              <a:p>
                <a:pPr algn="ctr"/>
                <a:r>
                  <a:rPr lang="es-CL" sz="2400" dirty="0" smtClean="0"/>
                  <a:t>donde </a:t>
                </a:r>
                <a14:m>
                  <m:oMath xmlns:m="http://schemas.openxmlformats.org/officeDocument/2006/math">
                    <m:sSub>
                      <m:sSubPr>
                        <m:ctrlPr>
                          <a:rPr lang="es-CL" sz="2400" i="1">
                            <a:latin typeface="Cambria Math"/>
                          </a:rPr>
                        </m:ctrlPr>
                      </m:sSubPr>
                      <m:e>
                        <m:r>
                          <a:rPr lang="es-CL" sz="2400" i="1">
                            <a:latin typeface="Cambria Math"/>
                          </a:rPr>
                          <m:t>𝐶</m:t>
                        </m:r>
                      </m:e>
                      <m:sub>
                        <m:r>
                          <a:rPr lang="es-CL" sz="2400" i="1">
                            <a:latin typeface="Cambria Math"/>
                          </a:rPr>
                          <m:t>𝑙𝑗</m:t>
                        </m:r>
                      </m:sub>
                    </m:sSub>
                  </m:oMath>
                </a14:m>
                <a:r>
                  <a:rPr lang="es-CL" sz="2400" dirty="0" smtClean="0"/>
                  <a:t> está dado por </a:t>
                </a:r>
                <a:r>
                  <a:rPr lang="es-CL" sz="2400" smtClean="0"/>
                  <a:t>la ecuación</a:t>
                </a:r>
                <a:endParaRPr lang="es-CL" sz="2400" dirty="0"/>
              </a:p>
            </p:txBody>
          </p:sp>
        </mc:Choice>
        <mc:Fallback xmlns="">
          <p:sp>
            <p:nvSpPr>
              <p:cNvPr id="6" name="5 CuadroTexto"/>
              <p:cNvSpPr txBox="1">
                <a:spLocks noRot="1" noChangeAspect="1" noMove="1" noResize="1" noEditPoints="1" noAdjustHandles="1" noChangeArrowheads="1" noChangeShapeType="1" noTextEdit="1"/>
              </p:cNvSpPr>
              <p:nvPr/>
            </p:nvSpPr>
            <p:spPr>
              <a:xfrm>
                <a:off x="251520" y="836712"/>
                <a:ext cx="8640960" cy="3963906"/>
              </a:xfrm>
              <a:prstGeom prst="rect">
                <a:avLst/>
              </a:prstGeom>
              <a:blipFill rotWithShape="1">
                <a:blip r:embed="rId2"/>
                <a:stretch>
                  <a:fillRect l="-1058" t="-154" b="-2458"/>
                </a:stretch>
              </a:blipFill>
            </p:spPr>
            <p:txBody>
              <a:bodyPr/>
              <a:lstStyle/>
              <a:p>
                <a:r>
                  <a:rPr lang="es-CL">
                    <a:noFill/>
                  </a:rPr>
                  <a:t> </a:t>
                </a:r>
              </a:p>
            </p:txBody>
          </p:sp>
        </mc:Fallback>
      </mc:AlternateContent>
    </p:spTree>
    <p:extLst>
      <p:ext uri="{BB962C8B-B14F-4D97-AF65-F5344CB8AC3E}">
        <p14:creationId xmlns:p14="http://schemas.microsoft.com/office/powerpoint/2010/main" val="2646971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6 CuadroTexto"/>
          <p:cNvSpPr txBox="1"/>
          <p:nvPr/>
        </p:nvSpPr>
        <p:spPr>
          <a:xfrm>
            <a:off x="0" y="0"/>
            <a:ext cx="9144000" cy="523220"/>
          </a:xfrm>
          <a:prstGeom prst="rect">
            <a:avLst/>
          </a:prstGeom>
          <a:noFill/>
        </p:spPr>
        <p:txBody>
          <a:bodyPr wrap="square" rtlCol="0">
            <a:spAutoFit/>
          </a:bodyPr>
          <a:lstStyle/>
          <a:p>
            <a:pPr algn="ctr"/>
            <a:r>
              <a:rPr lang="es-CL" sz="2800" dirty="0" smtClean="0">
                <a:solidFill>
                  <a:schemeClr val="bg1"/>
                </a:solidFill>
              </a:rPr>
              <a:t>El efecto </a:t>
            </a:r>
            <a:r>
              <a:rPr lang="es-CL" sz="2800" dirty="0" err="1" smtClean="0">
                <a:solidFill>
                  <a:schemeClr val="bg1"/>
                </a:solidFill>
              </a:rPr>
              <a:t>Lamb</a:t>
            </a:r>
            <a:endParaRPr lang="es-CL" sz="2800" dirty="0">
              <a:solidFill>
                <a:schemeClr val="bg1"/>
              </a:solidFill>
            </a:endParaRPr>
          </a:p>
        </p:txBody>
      </p:sp>
      <mc:AlternateContent xmlns:mc="http://schemas.openxmlformats.org/markup-compatibility/2006" xmlns:a14="http://schemas.microsoft.com/office/drawing/2010/main">
        <mc:Choice Requires="a14">
          <p:sp>
            <p:nvSpPr>
              <p:cNvPr id="8" name="7 CuadroTexto"/>
              <p:cNvSpPr txBox="1"/>
              <p:nvPr/>
            </p:nvSpPr>
            <p:spPr>
              <a:xfrm>
                <a:off x="251520" y="836712"/>
                <a:ext cx="8640960" cy="3911135"/>
              </a:xfrm>
              <a:prstGeom prst="rect">
                <a:avLst/>
              </a:prstGeom>
              <a:noFill/>
            </p:spPr>
            <p:txBody>
              <a:bodyPr wrap="square" rtlCol="0">
                <a:spAutoFit/>
              </a:bodyPr>
              <a:lstStyle/>
              <a:p>
                <a:pPr algn="ctr"/>
                <a:r>
                  <a:rPr lang="es-CL" sz="2400" dirty="0" smtClean="0"/>
                  <a:t>Modelo teórico:</a:t>
                </a:r>
              </a:p>
              <a:p>
                <a:pPr algn="ctr"/>
                <a:endParaRPr lang="es-CL" sz="2400" dirty="0"/>
              </a:p>
              <a:p>
                <a:pPr algn="ctr"/>
                <a:r>
                  <a:rPr lang="es-CL" sz="2400" dirty="0" smtClean="0"/>
                  <a:t>Empezamos asumiendo la interacción efectiva de electrones con un campo externo. Esto nos lleva a una ecuación de </a:t>
                </a:r>
                <a:r>
                  <a:rPr lang="es-CL" sz="2400" dirty="0" err="1" smtClean="0"/>
                  <a:t>Dirac</a:t>
                </a:r>
                <a:r>
                  <a:rPr lang="es-CL" sz="2400" dirty="0" smtClean="0"/>
                  <a:t> modificada:</a:t>
                </a:r>
              </a:p>
              <a:p>
                <a:pPr algn="ctr"/>
                <a:endParaRPr lang="es-CL" sz="2400" b="0" i="1" dirty="0" smtClean="0">
                  <a:latin typeface="Cambria Math"/>
                </a:endParaRPr>
              </a:p>
              <a:p>
                <a:pPr algn="ctr"/>
                <a14:m>
                  <m:oMathPara xmlns:m="http://schemas.openxmlformats.org/officeDocument/2006/math">
                    <m:oMathParaPr>
                      <m:jc m:val="centerGroup"/>
                    </m:oMathParaPr>
                    <m:oMath xmlns:m="http://schemas.openxmlformats.org/officeDocument/2006/math">
                      <m:r>
                        <a:rPr lang="es-CL" sz="2400" b="0" i="1" smtClean="0">
                          <a:latin typeface="Cambria Math"/>
                        </a:rPr>
                        <m:t>[</m:t>
                      </m:r>
                      <m:r>
                        <a:rPr lang="es-CL" sz="2400" i="1">
                          <a:latin typeface="Cambria Math"/>
                        </a:rPr>
                        <m:t>𝑖</m:t>
                      </m:r>
                      <m:sSub>
                        <m:sSubPr>
                          <m:ctrlPr>
                            <a:rPr lang="es-CL" sz="2400" i="1">
                              <a:latin typeface="Cambria Math"/>
                            </a:rPr>
                          </m:ctrlPr>
                        </m:sSubPr>
                        <m:e>
                          <m:r>
                            <a:rPr lang="es-CL" sz="2400" i="1">
                              <a:latin typeface="Cambria Math"/>
                            </a:rPr>
                            <m:t>𝜕</m:t>
                          </m:r>
                        </m:e>
                        <m:sub>
                          <m:r>
                            <a:rPr lang="es-CL" sz="2400" i="1">
                              <a:latin typeface="Cambria Math"/>
                            </a:rPr>
                            <m:t>𝜇</m:t>
                          </m:r>
                        </m:sub>
                      </m:sSub>
                      <m:sSup>
                        <m:sSupPr>
                          <m:ctrlPr>
                            <a:rPr lang="es-CL" sz="2400" i="1">
                              <a:latin typeface="Cambria Math"/>
                            </a:rPr>
                          </m:ctrlPr>
                        </m:sSupPr>
                        <m:e>
                          <m:r>
                            <a:rPr lang="es-CL" sz="2400" i="1">
                              <a:latin typeface="Cambria Math"/>
                            </a:rPr>
                            <m:t>𝜕</m:t>
                          </m:r>
                        </m:e>
                        <m:sup>
                          <m:r>
                            <a:rPr lang="es-CL" sz="2400" i="1">
                              <a:latin typeface="Cambria Math"/>
                            </a:rPr>
                            <m:t>𝜇</m:t>
                          </m:r>
                        </m:sup>
                      </m:sSup>
                      <m:r>
                        <a:rPr lang="es-CL" sz="2400" i="1">
                          <a:latin typeface="Cambria Math"/>
                        </a:rPr>
                        <m:t>−</m:t>
                      </m:r>
                      <m:r>
                        <a:rPr lang="es-CL" sz="2400" i="1">
                          <a:latin typeface="Cambria Math"/>
                        </a:rPr>
                        <m:t>𝑚</m:t>
                      </m:r>
                      <m:r>
                        <a:rPr lang="es-CL" sz="2400" i="1">
                          <a:latin typeface="Cambria Math"/>
                        </a:rPr>
                        <m:t>−</m:t>
                      </m:r>
                    </m:oMath>
                  </m:oMathPara>
                </a14:m>
                <a:endParaRPr lang="es-CL" sz="2400" dirty="0" smtClean="0"/>
              </a:p>
              <a:p>
                <a:pPr algn="ctr"/>
                <a14:m>
                  <m:oMathPara xmlns:m="http://schemas.openxmlformats.org/officeDocument/2006/math">
                    <m:oMathParaPr>
                      <m:jc m:val="centerGroup"/>
                    </m:oMathParaPr>
                    <m:oMath xmlns:m="http://schemas.openxmlformats.org/officeDocument/2006/math">
                      <m:d>
                        <m:dPr>
                          <m:begChr m:val="{"/>
                          <m:endChr m:val="}"/>
                          <m:ctrlPr>
                            <a:rPr lang="es-CL" sz="2400" i="1">
                              <a:latin typeface="Cambria Math"/>
                            </a:rPr>
                          </m:ctrlPr>
                        </m:dPr>
                        <m:e>
                          <m:sSub>
                            <m:sSubPr>
                              <m:ctrlPr>
                                <a:rPr lang="es-CL" sz="2400" i="1">
                                  <a:latin typeface="Cambria Math"/>
                                </a:rPr>
                              </m:ctrlPr>
                            </m:sSubPr>
                            <m:e>
                              <m:r>
                                <a:rPr lang="es-CL" sz="2400" i="1">
                                  <a:latin typeface="Cambria Math"/>
                                </a:rPr>
                                <m:t>𝛾</m:t>
                              </m:r>
                            </m:e>
                            <m:sub>
                              <m:r>
                                <a:rPr lang="es-CL" sz="2400" i="1">
                                  <a:latin typeface="Cambria Math"/>
                                </a:rPr>
                                <m:t>𝜌</m:t>
                              </m:r>
                            </m:sub>
                          </m:sSub>
                          <m:d>
                            <m:dPr>
                              <m:begChr m:val="["/>
                              <m:endChr m:val="]"/>
                              <m:ctrlPr>
                                <a:rPr lang="es-CL" sz="2400" i="1">
                                  <a:latin typeface="Cambria Math"/>
                                </a:rPr>
                              </m:ctrlPr>
                            </m:dPr>
                            <m:e>
                              <m:r>
                                <a:rPr lang="es-CL" sz="2400" i="1">
                                  <a:latin typeface="Cambria Math"/>
                                </a:rPr>
                                <m:t>1−</m:t>
                              </m:r>
                              <m:f>
                                <m:fPr>
                                  <m:ctrlPr>
                                    <a:rPr lang="es-CL" sz="2400" i="1">
                                      <a:latin typeface="Cambria Math"/>
                                    </a:rPr>
                                  </m:ctrlPr>
                                </m:fPr>
                                <m:num>
                                  <m:r>
                                    <a:rPr lang="es-CL" sz="2400" i="1">
                                      <a:latin typeface="Cambria Math"/>
                                    </a:rPr>
                                    <m:t>𝛼</m:t>
                                  </m:r>
                                </m:num>
                                <m:den>
                                  <m:r>
                                    <a:rPr lang="es-CL" sz="2400" i="1">
                                      <a:latin typeface="Cambria Math"/>
                                    </a:rPr>
                                    <m:t>3</m:t>
                                  </m:r>
                                  <m:r>
                                    <a:rPr lang="es-CL" sz="2400" i="1">
                                      <a:latin typeface="Cambria Math"/>
                                    </a:rPr>
                                    <m:t>𝜋</m:t>
                                  </m:r>
                                  <m:sSup>
                                    <m:sSupPr>
                                      <m:ctrlPr>
                                        <a:rPr lang="es-CL" sz="2400" i="1">
                                          <a:latin typeface="Cambria Math"/>
                                        </a:rPr>
                                      </m:ctrlPr>
                                    </m:sSupPr>
                                    <m:e>
                                      <m:r>
                                        <a:rPr lang="es-CL" sz="2400" i="1">
                                          <a:latin typeface="Cambria Math"/>
                                        </a:rPr>
                                        <m:t>𝑚</m:t>
                                      </m:r>
                                    </m:e>
                                    <m:sup>
                                      <m:r>
                                        <a:rPr lang="es-CL" sz="2400" i="1">
                                          <a:latin typeface="Cambria Math"/>
                                        </a:rPr>
                                        <m:t>2</m:t>
                                      </m:r>
                                    </m:sup>
                                  </m:sSup>
                                </m:den>
                              </m:f>
                              <m:d>
                                <m:dPr>
                                  <m:ctrlPr>
                                    <a:rPr lang="es-CL" sz="2400" i="1">
                                      <a:latin typeface="Cambria Math"/>
                                    </a:rPr>
                                  </m:ctrlPr>
                                </m:dPr>
                                <m:e>
                                  <m:func>
                                    <m:funcPr>
                                      <m:ctrlPr>
                                        <a:rPr lang="es-CL" sz="2400" i="1">
                                          <a:latin typeface="Cambria Math"/>
                                        </a:rPr>
                                      </m:ctrlPr>
                                    </m:funcPr>
                                    <m:fName>
                                      <m:r>
                                        <m:rPr>
                                          <m:sty m:val="p"/>
                                        </m:rPr>
                                        <a:rPr lang="es-CL" sz="2400">
                                          <a:latin typeface="Cambria Math"/>
                                        </a:rPr>
                                        <m:t>ln</m:t>
                                      </m:r>
                                    </m:fName>
                                    <m:e>
                                      <m:f>
                                        <m:fPr>
                                          <m:ctrlPr>
                                            <a:rPr lang="es-CL" sz="2400" i="1">
                                              <a:latin typeface="Cambria Math"/>
                                            </a:rPr>
                                          </m:ctrlPr>
                                        </m:fPr>
                                        <m:num>
                                          <m:r>
                                            <a:rPr lang="es-CL" sz="2400" i="1">
                                              <a:latin typeface="Cambria Math"/>
                                            </a:rPr>
                                            <m:t>𝑚</m:t>
                                          </m:r>
                                        </m:num>
                                        <m:den>
                                          <m:r>
                                            <a:rPr lang="es-CL" sz="2400" i="1">
                                              <a:latin typeface="Cambria Math"/>
                                            </a:rPr>
                                            <m:t>𝜇</m:t>
                                          </m:r>
                                        </m:den>
                                      </m:f>
                                    </m:e>
                                  </m:func>
                                  <m:r>
                                    <a:rPr lang="es-CL" sz="2400" i="1">
                                      <a:latin typeface="Cambria Math"/>
                                    </a:rPr>
                                    <m:t>−</m:t>
                                  </m:r>
                                  <m:f>
                                    <m:fPr>
                                      <m:ctrlPr>
                                        <a:rPr lang="es-CL" sz="2400" i="1">
                                          <a:latin typeface="Cambria Math"/>
                                        </a:rPr>
                                      </m:ctrlPr>
                                    </m:fPr>
                                    <m:num>
                                      <m:r>
                                        <a:rPr lang="es-CL" sz="2400" i="1">
                                          <a:latin typeface="Cambria Math"/>
                                        </a:rPr>
                                        <m:t>3</m:t>
                                      </m:r>
                                    </m:num>
                                    <m:den>
                                      <m:r>
                                        <a:rPr lang="es-CL" sz="2400" i="1">
                                          <a:latin typeface="Cambria Math"/>
                                        </a:rPr>
                                        <m:t>8</m:t>
                                      </m:r>
                                    </m:den>
                                  </m:f>
                                  <m:r>
                                    <a:rPr lang="es-CL" sz="2400" i="1">
                                      <a:latin typeface="Cambria Math"/>
                                    </a:rPr>
                                    <m:t>−</m:t>
                                  </m:r>
                                  <m:f>
                                    <m:fPr>
                                      <m:ctrlPr>
                                        <a:rPr lang="es-CL" sz="2400" i="1">
                                          <a:latin typeface="Cambria Math"/>
                                        </a:rPr>
                                      </m:ctrlPr>
                                    </m:fPr>
                                    <m:num>
                                      <m:r>
                                        <a:rPr lang="es-CL" sz="2400" i="1">
                                          <a:latin typeface="Cambria Math"/>
                                        </a:rPr>
                                        <m:t>1</m:t>
                                      </m:r>
                                    </m:num>
                                    <m:den>
                                      <m:r>
                                        <a:rPr lang="es-CL" sz="2400" i="1">
                                          <a:latin typeface="Cambria Math"/>
                                        </a:rPr>
                                        <m:t>5</m:t>
                                      </m:r>
                                    </m:den>
                                  </m:f>
                                </m:e>
                              </m:d>
                              <m:box>
                                <m:boxPr>
                                  <m:ctrlPr>
                                    <a:rPr lang="es-CL" sz="2400" i="1">
                                      <a:latin typeface="Cambria Math"/>
                                    </a:rPr>
                                  </m:ctrlPr>
                                </m:boxPr>
                                <m:e/>
                              </m:box>
                            </m:e>
                          </m:d>
                          <m:r>
                            <a:rPr lang="es-CL" sz="2400" i="1">
                              <a:latin typeface="Cambria Math"/>
                            </a:rPr>
                            <m:t>+</m:t>
                          </m:r>
                          <m:f>
                            <m:fPr>
                              <m:ctrlPr>
                                <a:rPr lang="es-CL" sz="2400" i="1">
                                  <a:latin typeface="Cambria Math"/>
                                </a:rPr>
                              </m:ctrlPr>
                            </m:fPr>
                            <m:num>
                              <m:r>
                                <a:rPr lang="es-CL" sz="2400" i="1">
                                  <a:latin typeface="Cambria Math"/>
                                </a:rPr>
                                <m:t>𝛼</m:t>
                              </m:r>
                            </m:num>
                            <m:den>
                              <m:r>
                                <a:rPr lang="es-CL" sz="2400" i="1">
                                  <a:latin typeface="Cambria Math"/>
                                </a:rPr>
                                <m:t>2</m:t>
                              </m:r>
                              <m:r>
                                <a:rPr lang="es-CL" sz="2400" i="1">
                                  <a:latin typeface="Cambria Math"/>
                                </a:rPr>
                                <m:t>𝜋</m:t>
                              </m:r>
                            </m:den>
                          </m:f>
                          <m:f>
                            <m:fPr>
                              <m:ctrlPr>
                                <a:rPr lang="es-CL" sz="2400" i="1">
                                  <a:latin typeface="Cambria Math"/>
                                </a:rPr>
                              </m:ctrlPr>
                            </m:fPr>
                            <m:num>
                              <m:sSub>
                                <m:sSubPr>
                                  <m:ctrlPr>
                                    <a:rPr lang="es-CL" sz="2400" i="1">
                                      <a:latin typeface="Cambria Math"/>
                                    </a:rPr>
                                  </m:ctrlPr>
                                </m:sSubPr>
                                <m:e>
                                  <m:r>
                                    <a:rPr lang="es-CL" sz="2400" i="1">
                                      <a:latin typeface="Cambria Math"/>
                                    </a:rPr>
                                    <m:t>𝜎</m:t>
                                  </m:r>
                                </m:e>
                                <m:sub>
                                  <m:r>
                                    <a:rPr lang="es-CL" sz="2400" i="1">
                                      <a:latin typeface="Cambria Math"/>
                                    </a:rPr>
                                    <m:t>𝜈𝜌</m:t>
                                  </m:r>
                                </m:sub>
                              </m:sSub>
                            </m:num>
                            <m:den>
                              <m:r>
                                <a:rPr lang="es-CL" sz="2400" i="1">
                                  <a:latin typeface="Cambria Math"/>
                                </a:rPr>
                                <m:t>2</m:t>
                              </m:r>
                              <m:r>
                                <a:rPr lang="es-CL" sz="2400" i="1">
                                  <a:latin typeface="Cambria Math"/>
                                </a:rPr>
                                <m:t>𝑚</m:t>
                              </m:r>
                            </m:den>
                          </m:f>
                          <m:sSup>
                            <m:sSupPr>
                              <m:ctrlPr>
                                <a:rPr lang="es-CL" sz="2400" i="1">
                                  <a:latin typeface="Cambria Math"/>
                                </a:rPr>
                              </m:ctrlPr>
                            </m:sSupPr>
                            <m:e>
                              <m:r>
                                <a:rPr lang="es-CL" sz="2400" i="1">
                                  <a:latin typeface="Cambria Math"/>
                                </a:rPr>
                                <m:t>𝜕</m:t>
                              </m:r>
                            </m:e>
                            <m:sup>
                              <m:r>
                                <a:rPr lang="es-CL" sz="2400" i="1">
                                  <a:latin typeface="Cambria Math"/>
                                </a:rPr>
                                <m:t>𝜈</m:t>
                              </m:r>
                            </m:sup>
                          </m:sSup>
                        </m:e>
                      </m:d>
                    </m:oMath>
                  </m:oMathPara>
                </a14:m>
                <a:endParaRPr lang="es-CL" sz="2400" dirty="0" smtClean="0"/>
              </a:p>
              <a:p>
                <a:pPr algn="ctr"/>
                <a14:m>
                  <m:oMath xmlns:m="http://schemas.openxmlformats.org/officeDocument/2006/math">
                    <m:r>
                      <a:rPr lang="es-CL" sz="2400" i="1">
                        <a:latin typeface="Cambria Math"/>
                      </a:rPr>
                      <m:t>𝑒</m:t>
                    </m:r>
                    <m:sSup>
                      <m:sSupPr>
                        <m:ctrlPr>
                          <a:rPr lang="es-CL" sz="2400" i="1">
                            <a:latin typeface="Cambria Math"/>
                          </a:rPr>
                        </m:ctrlPr>
                      </m:sSupPr>
                      <m:e>
                        <m:r>
                          <a:rPr lang="es-CL" sz="2400" i="1">
                            <a:latin typeface="Cambria Math"/>
                          </a:rPr>
                          <m:t>𝐴</m:t>
                        </m:r>
                      </m:e>
                      <m:sup>
                        <m:r>
                          <a:rPr lang="es-CL" sz="2400" i="1">
                            <a:latin typeface="Cambria Math"/>
                          </a:rPr>
                          <m:t>𝜌</m:t>
                        </m:r>
                      </m:sup>
                    </m:sSup>
                    <m:d>
                      <m:dPr>
                        <m:ctrlPr>
                          <a:rPr lang="es-CL" sz="2400" i="1">
                            <a:latin typeface="Cambria Math"/>
                          </a:rPr>
                        </m:ctrlPr>
                      </m:dPr>
                      <m:e>
                        <m:r>
                          <a:rPr lang="es-CL" sz="2400" i="1">
                            <a:latin typeface="Cambria Math"/>
                          </a:rPr>
                          <m:t>𝑥</m:t>
                        </m:r>
                      </m:e>
                    </m:d>
                  </m:oMath>
                </a14:m>
                <a:r>
                  <a:rPr lang="es-CL" sz="2400" dirty="0" smtClean="0"/>
                  <a:t>]</a:t>
                </a:r>
                <a:r>
                  <a:rPr lang="es-CL" sz="2400" dirty="0"/>
                  <a:t> </a:t>
                </a:r>
                <a14:m>
                  <m:oMath xmlns:m="http://schemas.openxmlformats.org/officeDocument/2006/math">
                    <m:r>
                      <a:rPr lang="es-CL" sz="2400" i="1">
                        <a:latin typeface="Cambria Math"/>
                      </a:rPr>
                      <m:t>𝜓</m:t>
                    </m:r>
                    <m:d>
                      <m:dPr>
                        <m:ctrlPr>
                          <a:rPr lang="es-CL" sz="2400" i="1">
                            <a:latin typeface="Cambria Math"/>
                          </a:rPr>
                        </m:ctrlPr>
                      </m:dPr>
                      <m:e>
                        <m:r>
                          <a:rPr lang="es-CL" sz="2400" i="1">
                            <a:latin typeface="Cambria Math"/>
                          </a:rPr>
                          <m:t>𝑥</m:t>
                        </m:r>
                      </m:e>
                    </m:d>
                    <m:r>
                      <a:rPr lang="es-CL" sz="2400" i="1">
                        <a:latin typeface="Cambria Math"/>
                      </a:rPr>
                      <m:t>=0</m:t>
                    </m:r>
                  </m:oMath>
                </a14:m>
                <a:endParaRPr lang="es-CL" sz="2400" dirty="0"/>
              </a:p>
              <a:p>
                <a:pPr algn="ctr"/>
                <a:endParaRPr lang="es-CL" sz="2400" dirty="0" smtClean="0"/>
              </a:p>
            </p:txBody>
          </p:sp>
        </mc:Choice>
        <mc:Fallback xmlns="">
          <p:sp>
            <p:nvSpPr>
              <p:cNvPr id="8" name="7 CuadroTexto"/>
              <p:cNvSpPr txBox="1">
                <a:spLocks noRot="1" noChangeAspect="1" noMove="1" noResize="1" noEditPoints="1" noAdjustHandles="1" noChangeArrowheads="1" noChangeShapeType="1" noTextEdit="1"/>
              </p:cNvSpPr>
              <p:nvPr/>
            </p:nvSpPr>
            <p:spPr>
              <a:xfrm>
                <a:off x="251520" y="836712"/>
                <a:ext cx="8640960" cy="3911135"/>
              </a:xfrm>
              <a:prstGeom prst="rect">
                <a:avLst/>
              </a:prstGeom>
              <a:blipFill rotWithShape="1">
                <a:blip r:embed="rId2"/>
                <a:stretch>
                  <a:fillRect l="-353" t="-1246" r="-1199"/>
                </a:stretch>
              </a:blipFill>
            </p:spPr>
            <p:txBody>
              <a:bodyPr/>
              <a:lstStyle/>
              <a:p>
                <a:r>
                  <a:rPr lang="es-CL">
                    <a:noFill/>
                  </a:rPr>
                  <a:t> </a:t>
                </a:r>
              </a:p>
            </p:txBody>
          </p:sp>
        </mc:Fallback>
      </mc:AlternateContent>
    </p:spTree>
    <p:extLst>
      <p:ext uri="{BB962C8B-B14F-4D97-AF65-F5344CB8AC3E}">
        <p14:creationId xmlns:p14="http://schemas.microsoft.com/office/powerpoint/2010/main" val="607513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4 CuadroTexto"/>
          <p:cNvSpPr txBox="1"/>
          <p:nvPr/>
        </p:nvSpPr>
        <p:spPr>
          <a:xfrm>
            <a:off x="0" y="0"/>
            <a:ext cx="9144000" cy="523220"/>
          </a:xfrm>
          <a:prstGeom prst="rect">
            <a:avLst/>
          </a:prstGeom>
          <a:noFill/>
        </p:spPr>
        <p:txBody>
          <a:bodyPr wrap="square" rtlCol="0">
            <a:spAutoFit/>
          </a:bodyPr>
          <a:lstStyle/>
          <a:p>
            <a:pPr algn="ctr"/>
            <a:r>
              <a:rPr lang="es-CL" sz="2800" dirty="0" smtClean="0">
                <a:solidFill>
                  <a:schemeClr val="bg1"/>
                </a:solidFill>
              </a:rPr>
              <a:t>El efecto </a:t>
            </a:r>
            <a:r>
              <a:rPr lang="es-CL" sz="2800" dirty="0" err="1" smtClean="0">
                <a:solidFill>
                  <a:schemeClr val="bg1"/>
                </a:solidFill>
              </a:rPr>
              <a:t>Lamb</a:t>
            </a:r>
            <a:endParaRPr lang="es-CL" sz="2800" dirty="0">
              <a:solidFill>
                <a:schemeClr val="bg1"/>
              </a:solidFill>
            </a:endParaRPr>
          </a:p>
        </p:txBody>
      </p:sp>
      <mc:AlternateContent xmlns:mc="http://schemas.openxmlformats.org/markup-compatibility/2006" xmlns:a14="http://schemas.microsoft.com/office/drawing/2010/main">
        <mc:Choice Requires="a14">
          <p:sp>
            <p:nvSpPr>
              <p:cNvPr id="6" name="5 CuadroTexto"/>
              <p:cNvSpPr txBox="1"/>
              <p:nvPr/>
            </p:nvSpPr>
            <p:spPr>
              <a:xfrm>
                <a:off x="251520" y="908720"/>
                <a:ext cx="8640960" cy="7439857"/>
              </a:xfrm>
              <a:prstGeom prst="rect">
                <a:avLst/>
              </a:prstGeom>
              <a:noFill/>
            </p:spPr>
            <p:txBody>
              <a:bodyPr wrap="square" rtlCol="0">
                <a:spAutoFit/>
              </a:bodyPr>
              <a:lstStyle/>
              <a:p>
                <a:r>
                  <a:rPr lang="es-CL" sz="2400" dirty="0" smtClean="0"/>
                  <a:t>Los estados no perturbados son soluciones de la ecuación de </a:t>
                </a:r>
                <a:r>
                  <a:rPr lang="es-CL" sz="2400" dirty="0" err="1" smtClean="0"/>
                  <a:t>Dirac</a:t>
                </a:r>
                <a:r>
                  <a:rPr lang="es-CL" sz="2400" dirty="0" smtClean="0"/>
                  <a:t>:</a:t>
                </a:r>
              </a:p>
              <a:p>
                <a:pPr algn="ctr"/>
                <a:endParaRPr lang="es-CL" sz="2400" i="1" dirty="0" smtClean="0"/>
              </a:p>
              <a:p>
                <a:pPr algn="ctr"/>
                <a14:m>
                  <m:oMathPara xmlns:m="http://schemas.openxmlformats.org/officeDocument/2006/math">
                    <m:oMathParaPr>
                      <m:jc m:val="centerGroup"/>
                    </m:oMathParaPr>
                    <m:oMath xmlns:m="http://schemas.openxmlformats.org/officeDocument/2006/math">
                      <m:d>
                        <m:dPr>
                          <m:ctrlPr>
                            <a:rPr lang="es-CL" sz="2400" i="1">
                              <a:latin typeface="Cambria Math"/>
                            </a:rPr>
                          </m:ctrlPr>
                        </m:dPr>
                        <m:e>
                          <m:r>
                            <a:rPr lang="es-CL" sz="2400" i="1">
                              <a:latin typeface="Cambria Math"/>
                            </a:rPr>
                            <m:t>𝑖</m:t>
                          </m:r>
                          <m:r>
                            <a:rPr lang="es-CL" sz="2400" i="1">
                              <a:latin typeface="Cambria Math"/>
                            </a:rPr>
                            <m:t>𝜕</m:t>
                          </m:r>
                          <m:r>
                            <a:rPr lang="es-CL" sz="2400" i="1">
                              <a:latin typeface="Cambria Math"/>
                            </a:rPr>
                            <m:t>−</m:t>
                          </m:r>
                          <m:r>
                            <a:rPr lang="es-CL" sz="2400" i="1">
                              <a:latin typeface="Cambria Math"/>
                            </a:rPr>
                            <m:t>𝑚</m:t>
                          </m:r>
                          <m:r>
                            <a:rPr lang="es-CL" sz="2400" i="1">
                              <a:latin typeface="Cambria Math"/>
                            </a:rPr>
                            <m:t>−</m:t>
                          </m:r>
                          <m:r>
                            <a:rPr lang="es-CL" sz="2400" i="1">
                              <a:latin typeface="Cambria Math"/>
                            </a:rPr>
                            <m:t>𝑒𝐴</m:t>
                          </m:r>
                        </m:e>
                      </m:d>
                      <m:r>
                        <a:rPr lang="es-CL" sz="2400" i="1">
                          <a:latin typeface="Cambria Math"/>
                        </a:rPr>
                        <m:t>𝜓</m:t>
                      </m:r>
                      <m:d>
                        <m:dPr>
                          <m:ctrlPr>
                            <a:rPr lang="es-CL" sz="2400" i="1">
                              <a:latin typeface="Cambria Math"/>
                            </a:rPr>
                          </m:ctrlPr>
                        </m:dPr>
                        <m:e>
                          <m:r>
                            <a:rPr lang="es-CL" sz="2400" i="1">
                              <a:latin typeface="Cambria Math"/>
                            </a:rPr>
                            <m:t>𝑥</m:t>
                          </m:r>
                        </m:e>
                      </m:d>
                      <m:r>
                        <a:rPr lang="es-CL" sz="2400" i="1">
                          <a:latin typeface="Cambria Math"/>
                        </a:rPr>
                        <m:t>=0</m:t>
                      </m:r>
                    </m:oMath>
                  </m:oMathPara>
                </a14:m>
                <a:endParaRPr lang="es-CL" sz="2400" dirty="0" smtClean="0"/>
              </a:p>
              <a:p>
                <a:pPr algn="ctr"/>
                <a:endParaRPr lang="es-CL" sz="2400" dirty="0" smtClean="0"/>
              </a:p>
              <a:p>
                <a:pPr algn="ctr"/>
                <a:r>
                  <a:rPr lang="es-CL" sz="2400" dirty="0" smtClean="0"/>
                  <a:t>con</a:t>
                </a:r>
              </a:p>
              <a:p>
                <a:pPr algn="ctr"/>
                <a:endParaRPr lang="es-CL" sz="2400" dirty="0"/>
              </a:p>
              <a:p>
                <a:pPr algn="ctr"/>
                <a14:m>
                  <m:oMathPara xmlns:m="http://schemas.openxmlformats.org/officeDocument/2006/math">
                    <m:oMathParaPr>
                      <m:jc m:val="centerGroup"/>
                    </m:oMathParaPr>
                    <m:oMath xmlns:m="http://schemas.openxmlformats.org/officeDocument/2006/math">
                      <m:sSup>
                        <m:sSupPr>
                          <m:ctrlPr>
                            <a:rPr lang="es-CL" sz="2400" i="1">
                              <a:latin typeface="Cambria Math"/>
                            </a:rPr>
                          </m:ctrlPr>
                        </m:sSupPr>
                        <m:e>
                          <m:r>
                            <a:rPr lang="es-CL" sz="2400" i="1">
                              <a:latin typeface="Cambria Math"/>
                            </a:rPr>
                            <m:t>𝐴</m:t>
                          </m:r>
                        </m:e>
                        <m:sup>
                          <m:r>
                            <a:rPr lang="es-CL" sz="2400" i="1">
                              <a:latin typeface="Cambria Math"/>
                            </a:rPr>
                            <m:t>𝜌</m:t>
                          </m:r>
                        </m:sup>
                      </m:sSup>
                      <m:d>
                        <m:dPr>
                          <m:ctrlPr>
                            <a:rPr lang="es-CL" sz="2400" i="1">
                              <a:latin typeface="Cambria Math"/>
                            </a:rPr>
                          </m:ctrlPr>
                        </m:dPr>
                        <m:e>
                          <m:r>
                            <a:rPr lang="es-CL" sz="2400" i="1">
                              <a:latin typeface="Cambria Math"/>
                            </a:rPr>
                            <m:t>𝑥</m:t>
                          </m:r>
                        </m:e>
                      </m:d>
                      <m:r>
                        <a:rPr lang="es-CL" sz="2400" i="1">
                          <a:latin typeface="Cambria Math"/>
                        </a:rPr>
                        <m:t>=−</m:t>
                      </m:r>
                      <m:f>
                        <m:fPr>
                          <m:ctrlPr>
                            <a:rPr lang="es-CL" sz="2400" i="1">
                              <a:latin typeface="Cambria Math"/>
                            </a:rPr>
                          </m:ctrlPr>
                        </m:fPr>
                        <m:num>
                          <m:r>
                            <a:rPr lang="es-CL" sz="2400" i="1">
                              <a:latin typeface="Cambria Math"/>
                            </a:rPr>
                            <m:t>𝑍𝑒</m:t>
                          </m:r>
                        </m:num>
                        <m:den>
                          <m:r>
                            <a:rPr lang="es-CL" sz="2400" i="1">
                              <a:latin typeface="Cambria Math"/>
                            </a:rPr>
                            <m:t>4</m:t>
                          </m:r>
                          <m:r>
                            <a:rPr lang="es-CL" sz="2400" i="1">
                              <a:latin typeface="Cambria Math"/>
                            </a:rPr>
                            <m:t>𝜋</m:t>
                          </m:r>
                          <m:r>
                            <a:rPr lang="es-CL" sz="2400" i="1">
                              <a:latin typeface="Cambria Math"/>
                            </a:rPr>
                            <m:t>|</m:t>
                          </m:r>
                          <m:r>
                            <a:rPr lang="es-CL" sz="2400" i="1">
                              <a:latin typeface="Cambria Math"/>
                            </a:rPr>
                            <m:t>𝑥</m:t>
                          </m:r>
                          <m:r>
                            <a:rPr lang="es-CL" sz="2400" i="1">
                              <a:latin typeface="Cambria Math"/>
                            </a:rPr>
                            <m:t>|</m:t>
                          </m:r>
                        </m:den>
                      </m:f>
                      <m:sSup>
                        <m:sSupPr>
                          <m:ctrlPr>
                            <a:rPr lang="es-CL" sz="2400" i="1">
                              <a:latin typeface="Cambria Math"/>
                            </a:rPr>
                          </m:ctrlPr>
                        </m:sSupPr>
                        <m:e>
                          <m:r>
                            <a:rPr lang="es-CL" sz="2400" i="1">
                              <a:latin typeface="Cambria Math"/>
                            </a:rPr>
                            <m:t>𝑔</m:t>
                          </m:r>
                        </m:e>
                        <m:sup>
                          <m:r>
                            <a:rPr lang="es-CL" sz="2400" i="1">
                              <a:latin typeface="Cambria Math"/>
                            </a:rPr>
                            <m:t>𝜌</m:t>
                          </m:r>
                          <m:r>
                            <a:rPr lang="es-CL" sz="2400" i="1">
                              <a:latin typeface="Cambria Math"/>
                            </a:rPr>
                            <m:t>0</m:t>
                          </m:r>
                        </m:sup>
                      </m:sSup>
                    </m:oMath>
                  </m:oMathPara>
                </a14:m>
                <a:endParaRPr lang="es-CL" sz="2400" dirty="0" smtClean="0"/>
              </a:p>
              <a:p>
                <a:pPr algn="ctr"/>
                <a:endParaRPr lang="es-CL" sz="2400" dirty="0"/>
              </a:p>
              <a:p>
                <a:pPr algn="ctr"/>
                <a:r>
                  <a:rPr lang="es-CL" sz="2400" dirty="0" smtClean="0"/>
                  <a:t>Por lo tanto, el corrimiento de </a:t>
                </a:r>
                <a:r>
                  <a:rPr lang="es-CL" sz="2400" dirty="0" err="1" smtClean="0"/>
                  <a:t>Lamb</a:t>
                </a:r>
                <a:r>
                  <a:rPr lang="es-CL" sz="2400" dirty="0" smtClean="0"/>
                  <a:t> está dado por:</a:t>
                </a:r>
              </a:p>
              <a:p>
                <a:pPr algn="ctr"/>
                <a:endParaRPr lang="es-CL" sz="2400" dirty="0"/>
              </a:p>
              <a:p>
                <a:pPr algn="ctr"/>
                <a14:m>
                  <m:oMathPara xmlns:m="http://schemas.openxmlformats.org/officeDocument/2006/math">
                    <m:oMathParaPr>
                      <m:jc m:val="centerGroup"/>
                    </m:oMathParaPr>
                    <m:oMath xmlns:m="http://schemas.openxmlformats.org/officeDocument/2006/math">
                      <m:r>
                        <a:rPr lang="es-CL" sz="2400" i="1">
                          <a:latin typeface="Cambria Math"/>
                        </a:rPr>
                        <m:t>𝛿</m:t>
                      </m:r>
                      <m:r>
                        <a:rPr lang="es-CL" sz="2400" i="1">
                          <a:latin typeface="Cambria Math"/>
                        </a:rPr>
                        <m:t>𝐸</m:t>
                      </m:r>
                      <m:r>
                        <a:rPr lang="es-CL" sz="2400" i="1">
                          <a:latin typeface="Cambria Math"/>
                        </a:rPr>
                        <m:t>=</m:t>
                      </m:r>
                      <m:r>
                        <a:rPr lang="es-CL" sz="2400" i="1">
                          <a:latin typeface="Cambria Math"/>
                        </a:rPr>
                        <m:t>𝑒</m:t>
                      </m:r>
                      <m:r>
                        <a:rPr lang="es-CL" sz="2400" i="1">
                          <a:latin typeface="Cambria Math"/>
                        </a:rPr>
                        <m:t>𝛼</m:t>
                      </m:r>
                      <m:nary>
                        <m:naryPr>
                          <m:limLoc m:val="undOvr"/>
                          <m:subHide m:val="on"/>
                          <m:supHide m:val="on"/>
                          <m:ctrlPr>
                            <a:rPr lang="es-CL" sz="2400" i="1">
                              <a:latin typeface="Cambria Math"/>
                            </a:rPr>
                          </m:ctrlPr>
                        </m:naryPr>
                        <m:sub/>
                        <m:sup/>
                        <m:e>
                          <m:sSup>
                            <m:sSupPr>
                              <m:ctrlPr>
                                <a:rPr lang="es-CL" sz="2400" i="1">
                                  <a:latin typeface="Cambria Math"/>
                                </a:rPr>
                              </m:ctrlPr>
                            </m:sSupPr>
                            <m:e>
                              <m:r>
                                <a:rPr lang="es-CL" sz="2400" i="1">
                                  <a:latin typeface="Cambria Math"/>
                                </a:rPr>
                                <m:t>𝑑</m:t>
                              </m:r>
                            </m:e>
                            <m:sup>
                              <m:r>
                                <a:rPr lang="es-CL" sz="2400" i="1">
                                  <a:latin typeface="Cambria Math"/>
                                </a:rPr>
                                <m:t>3</m:t>
                              </m:r>
                            </m:sup>
                          </m:sSup>
                        </m:e>
                      </m:nary>
                      <m:r>
                        <a:rPr lang="es-CL" sz="2400" i="1">
                          <a:latin typeface="Cambria Math"/>
                        </a:rPr>
                        <m:t>𝑥</m:t>
                      </m:r>
                      <m:sSup>
                        <m:sSupPr>
                          <m:ctrlPr>
                            <a:rPr lang="es-CL" sz="2400" i="1">
                              <a:latin typeface="Cambria Math"/>
                            </a:rPr>
                          </m:ctrlPr>
                        </m:sSupPr>
                        <m:e>
                          <m:r>
                            <a:rPr lang="es-CL" sz="2400" i="1">
                              <a:latin typeface="Cambria Math"/>
                            </a:rPr>
                            <m:t>𝜓</m:t>
                          </m:r>
                        </m:e>
                        <m:sup>
                          <m:r>
                            <a:rPr lang="es-CL" sz="2400" i="1">
                              <a:latin typeface="Cambria Math"/>
                            </a:rPr>
                            <m:t>†</m:t>
                          </m:r>
                        </m:sup>
                      </m:sSup>
                      <m:r>
                        <a:rPr lang="es-CL" sz="2400" i="1">
                          <a:latin typeface="Cambria Math"/>
                        </a:rPr>
                        <m:t>(</m:t>
                      </m:r>
                      <m:r>
                        <a:rPr lang="es-CL" sz="2400" i="1">
                          <a:latin typeface="Cambria Math"/>
                        </a:rPr>
                        <m:t>𝑥</m:t>
                      </m:r>
                      <m:r>
                        <a:rPr lang="es-CL" sz="2400" i="1">
                          <a:latin typeface="Cambria Math"/>
                        </a:rPr>
                        <m:t>)</m:t>
                      </m:r>
                      <m:d>
                        <m:dPr>
                          <m:begChr m:val="{"/>
                          <m:endChr m:val="}"/>
                          <m:ctrlPr>
                            <a:rPr lang="es-CL" sz="2400" i="1">
                              <a:latin typeface="Cambria Math"/>
                            </a:rPr>
                          </m:ctrlPr>
                        </m:dPr>
                        <m:e>
                          <m:f>
                            <m:fPr>
                              <m:ctrlPr>
                                <a:rPr lang="es-CL" sz="2400" i="1">
                                  <a:latin typeface="Cambria Math"/>
                                </a:rPr>
                              </m:ctrlPr>
                            </m:fPr>
                            <m:num>
                              <m:r>
                                <a:rPr lang="es-CL" sz="2400" i="1">
                                  <a:latin typeface="Cambria Math"/>
                                </a:rPr>
                                <m:t>1</m:t>
                              </m:r>
                            </m:num>
                            <m:den>
                              <m:r>
                                <a:rPr lang="es-CL" sz="2400" i="1">
                                  <a:latin typeface="Cambria Math"/>
                                </a:rPr>
                                <m:t>3</m:t>
                              </m:r>
                              <m:r>
                                <a:rPr lang="es-CL" sz="2400" i="1">
                                  <a:latin typeface="Cambria Math"/>
                                </a:rPr>
                                <m:t>𝜋</m:t>
                              </m:r>
                              <m:sSup>
                                <m:sSupPr>
                                  <m:ctrlPr>
                                    <a:rPr lang="es-CL" sz="2400" i="1">
                                      <a:latin typeface="Cambria Math"/>
                                    </a:rPr>
                                  </m:ctrlPr>
                                </m:sSupPr>
                                <m:e>
                                  <m:r>
                                    <a:rPr lang="es-CL" sz="2400" i="1">
                                      <a:latin typeface="Cambria Math"/>
                                    </a:rPr>
                                    <m:t>𝑚</m:t>
                                  </m:r>
                                </m:e>
                                <m:sup>
                                  <m:r>
                                    <a:rPr lang="es-CL" sz="2400" i="1">
                                      <a:latin typeface="Cambria Math"/>
                                    </a:rPr>
                                    <m:t>2</m:t>
                                  </m:r>
                                </m:sup>
                              </m:sSup>
                            </m:den>
                          </m:f>
                          <m:d>
                            <m:dPr>
                              <m:ctrlPr>
                                <a:rPr lang="es-CL" sz="2400" i="1">
                                  <a:latin typeface="Cambria Math"/>
                                </a:rPr>
                              </m:ctrlPr>
                            </m:dPr>
                            <m:e>
                              <m:func>
                                <m:funcPr>
                                  <m:ctrlPr>
                                    <a:rPr lang="es-CL" sz="2400" i="1">
                                      <a:latin typeface="Cambria Math"/>
                                    </a:rPr>
                                  </m:ctrlPr>
                                </m:funcPr>
                                <m:fName>
                                  <m:r>
                                    <m:rPr>
                                      <m:sty m:val="p"/>
                                    </m:rPr>
                                    <a:rPr lang="es-CL" sz="2400">
                                      <a:latin typeface="Cambria Math"/>
                                    </a:rPr>
                                    <m:t>ln</m:t>
                                  </m:r>
                                </m:fName>
                                <m:e>
                                  <m:f>
                                    <m:fPr>
                                      <m:ctrlPr>
                                        <a:rPr lang="es-CL" sz="2400" i="1">
                                          <a:latin typeface="Cambria Math"/>
                                        </a:rPr>
                                      </m:ctrlPr>
                                    </m:fPr>
                                    <m:num>
                                      <m:r>
                                        <a:rPr lang="es-CL" sz="2400" i="1">
                                          <a:latin typeface="Cambria Math"/>
                                        </a:rPr>
                                        <m:t>𝑚</m:t>
                                      </m:r>
                                    </m:num>
                                    <m:den>
                                      <m:r>
                                        <a:rPr lang="es-CL" sz="2400" i="1">
                                          <a:latin typeface="Cambria Math"/>
                                        </a:rPr>
                                        <m:t>𝜇</m:t>
                                      </m:r>
                                    </m:den>
                                  </m:f>
                                </m:e>
                              </m:func>
                              <m:r>
                                <a:rPr lang="es-CL" sz="2400" i="1">
                                  <a:latin typeface="Cambria Math"/>
                                </a:rPr>
                                <m:t>−</m:t>
                              </m:r>
                              <m:f>
                                <m:fPr>
                                  <m:ctrlPr>
                                    <a:rPr lang="es-CL" sz="2400" i="1">
                                      <a:latin typeface="Cambria Math"/>
                                    </a:rPr>
                                  </m:ctrlPr>
                                </m:fPr>
                                <m:num>
                                  <m:r>
                                    <a:rPr lang="es-CL" sz="2400" i="1">
                                      <a:latin typeface="Cambria Math"/>
                                    </a:rPr>
                                    <m:t>3</m:t>
                                  </m:r>
                                </m:num>
                                <m:den>
                                  <m:r>
                                    <a:rPr lang="es-CL" sz="2400" i="1">
                                      <a:latin typeface="Cambria Math"/>
                                    </a:rPr>
                                    <m:t>8</m:t>
                                  </m:r>
                                </m:den>
                              </m:f>
                              <m:r>
                                <a:rPr lang="es-CL" sz="2400" i="1">
                                  <a:latin typeface="Cambria Math"/>
                                </a:rPr>
                                <m:t>−</m:t>
                              </m:r>
                              <m:f>
                                <m:fPr>
                                  <m:ctrlPr>
                                    <a:rPr lang="es-CL" sz="2400" i="1">
                                      <a:latin typeface="Cambria Math"/>
                                    </a:rPr>
                                  </m:ctrlPr>
                                </m:fPr>
                                <m:num>
                                  <m:r>
                                    <a:rPr lang="es-CL" sz="2400" i="1">
                                      <a:latin typeface="Cambria Math"/>
                                    </a:rPr>
                                    <m:t>1</m:t>
                                  </m:r>
                                </m:num>
                                <m:den>
                                  <m:r>
                                    <a:rPr lang="es-CL" sz="2400" i="1">
                                      <a:latin typeface="Cambria Math"/>
                                    </a:rPr>
                                    <m:t>5</m:t>
                                  </m:r>
                                </m:den>
                              </m:f>
                            </m:e>
                          </m:d>
                          <m:r>
                            <m:rPr>
                              <m:sty m:val="p"/>
                            </m:rPr>
                            <a:rPr lang="es-CL" sz="2400">
                              <a:latin typeface="Cambria Math"/>
                            </a:rPr>
                            <m:t>Δ</m:t>
                          </m:r>
                          <m:d>
                            <m:dPr>
                              <m:begChr m:val="["/>
                              <m:endChr m:val="]"/>
                              <m:ctrlPr>
                                <a:rPr lang="es-CL" sz="2400" i="1">
                                  <a:latin typeface="Cambria Math"/>
                                </a:rPr>
                              </m:ctrlPr>
                            </m:dPr>
                            <m:e>
                              <m:sSup>
                                <m:sSupPr>
                                  <m:ctrlPr>
                                    <a:rPr lang="es-CL" sz="2400" i="1">
                                      <a:latin typeface="Cambria Math"/>
                                    </a:rPr>
                                  </m:ctrlPr>
                                </m:sSupPr>
                                <m:e>
                                  <m:r>
                                    <a:rPr lang="es-CL" sz="2400" i="1">
                                      <a:latin typeface="Cambria Math"/>
                                    </a:rPr>
                                    <m:t>𝐴</m:t>
                                  </m:r>
                                </m:e>
                                <m:sup>
                                  <m:r>
                                    <a:rPr lang="es-CL" sz="2400" i="1">
                                      <a:latin typeface="Cambria Math"/>
                                    </a:rPr>
                                    <m:t>0</m:t>
                                  </m:r>
                                </m:sup>
                              </m:sSup>
                              <m:d>
                                <m:dPr>
                                  <m:ctrlPr>
                                    <a:rPr lang="es-CL" sz="2400" i="1">
                                      <a:latin typeface="Cambria Math"/>
                                    </a:rPr>
                                  </m:ctrlPr>
                                </m:dPr>
                                <m:e>
                                  <m:r>
                                    <a:rPr lang="es-CL" sz="2400" i="1">
                                      <a:latin typeface="Cambria Math"/>
                                    </a:rPr>
                                    <m:t>𝑥</m:t>
                                  </m:r>
                                </m:e>
                              </m:d>
                            </m:e>
                          </m:d>
                          <m:r>
                            <a:rPr lang="es-CL" sz="2400" i="1">
                              <a:latin typeface="Cambria Math"/>
                            </a:rPr>
                            <m:t>+</m:t>
                          </m:r>
                          <m:f>
                            <m:fPr>
                              <m:ctrlPr>
                                <a:rPr lang="es-CL" sz="2400" i="1">
                                  <a:latin typeface="Cambria Math"/>
                                </a:rPr>
                              </m:ctrlPr>
                            </m:fPr>
                            <m:num>
                              <m:r>
                                <a:rPr lang="es-CL" sz="2400" i="1">
                                  <a:latin typeface="Cambria Math"/>
                                </a:rPr>
                                <m:t>𝑖</m:t>
                              </m:r>
                            </m:num>
                            <m:den>
                              <m:r>
                                <a:rPr lang="es-CL" sz="2400" i="1">
                                  <a:latin typeface="Cambria Math"/>
                                </a:rPr>
                                <m:t>4</m:t>
                              </m:r>
                              <m:r>
                                <a:rPr lang="es-CL" sz="2400" i="1">
                                  <a:latin typeface="Cambria Math"/>
                                </a:rPr>
                                <m:t>𝜋</m:t>
                              </m:r>
                              <m:r>
                                <a:rPr lang="es-CL" sz="2400" i="1">
                                  <a:latin typeface="Cambria Math"/>
                                </a:rPr>
                                <m:t>𝑚</m:t>
                              </m:r>
                            </m:den>
                          </m:f>
                          <m:r>
                            <a:rPr lang="es-CL" sz="2400" i="1">
                              <a:latin typeface="Cambria Math"/>
                            </a:rPr>
                            <m:t>𝛾</m:t>
                          </m:r>
                          <m:r>
                            <a:rPr lang="es-CL" sz="2400" i="1">
                              <a:latin typeface="Cambria Math"/>
                            </a:rPr>
                            <m:t>∙</m:t>
                          </m:r>
                          <m:r>
                            <a:rPr lang="es-CL" sz="2400" i="1">
                              <a:latin typeface="Cambria Math"/>
                            </a:rPr>
                            <m:t>𝐸</m:t>
                          </m:r>
                          <m:d>
                            <m:dPr>
                              <m:ctrlPr>
                                <a:rPr lang="es-CL" sz="2400" i="1">
                                  <a:latin typeface="Cambria Math"/>
                                </a:rPr>
                              </m:ctrlPr>
                            </m:dPr>
                            <m:e>
                              <m:r>
                                <a:rPr lang="es-CL" sz="2400" i="1">
                                  <a:latin typeface="Cambria Math"/>
                                </a:rPr>
                                <m:t>𝑥</m:t>
                              </m:r>
                            </m:e>
                          </m:d>
                        </m:e>
                      </m:d>
                      <m:r>
                        <a:rPr lang="es-CL" sz="2400" i="1">
                          <a:latin typeface="Cambria Math"/>
                        </a:rPr>
                        <m:t>𝜓</m:t>
                      </m:r>
                      <m:r>
                        <a:rPr lang="es-CL" sz="2400" i="1">
                          <a:latin typeface="Cambria Math"/>
                        </a:rPr>
                        <m:t>(</m:t>
                      </m:r>
                      <m:r>
                        <a:rPr lang="es-CL" sz="2400" i="1">
                          <a:latin typeface="Cambria Math"/>
                        </a:rPr>
                        <m:t>𝑥</m:t>
                      </m:r>
                      <m:r>
                        <a:rPr lang="es-CL" sz="2400" i="1">
                          <a:latin typeface="Cambria Math"/>
                        </a:rPr>
                        <m:t>)</m:t>
                      </m:r>
                    </m:oMath>
                  </m:oMathPara>
                </a14:m>
                <a:endParaRPr lang="es-CL" sz="2400" dirty="0"/>
              </a:p>
              <a:p>
                <a:pPr algn="ctr"/>
                <a:endParaRPr lang="es-CL" sz="2400" dirty="0" smtClean="0"/>
              </a:p>
              <a:p>
                <a:pPr algn="ctr"/>
                <a:endParaRPr lang="es-CL" sz="2400" dirty="0"/>
              </a:p>
              <a:p>
                <a:pPr algn="ctr"/>
                <a:endParaRPr lang="es-CL" sz="2400" dirty="0"/>
              </a:p>
              <a:p>
                <a:pPr algn="ctr"/>
                <a:endParaRPr lang="es-CL" sz="2400" dirty="0"/>
              </a:p>
            </p:txBody>
          </p:sp>
        </mc:Choice>
        <mc:Fallback xmlns="">
          <p:sp>
            <p:nvSpPr>
              <p:cNvPr id="6" name="5 CuadroTexto"/>
              <p:cNvSpPr txBox="1">
                <a:spLocks noRot="1" noChangeAspect="1" noMove="1" noResize="1" noEditPoints="1" noAdjustHandles="1" noChangeArrowheads="1" noChangeShapeType="1" noTextEdit="1"/>
              </p:cNvSpPr>
              <p:nvPr/>
            </p:nvSpPr>
            <p:spPr>
              <a:xfrm>
                <a:off x="251520" y="908720"/>
                <a:ext cx="8640960" cy="7439857"/>
              </a:xfrm>
              <a:prstGeom prst="rect">
                <a:avLst/>
              </a:prstGeom>
              <a:blipFill rotWithShape="1">
                <a:blip r:embed="rId2"/>
                <a:stretch>
                  <a:fillRect l="-1058" t="-655"/>
                </a:stretch>
              </a:blipFill>
            </p:spPr>
            <p:txBody>
              <a:bodyPr/>
              <a:lstStyle/>
              <a:p>
                <a:r>
                  <a:rPr lang="es-CL">
                    <a:noFill/>
                  </a:rPr>
                  <a:t> </a:t>
                </a:r>
              </a:p>
            </p:txBody>
          </p:sp>
        </mc:Fallback>
      </mc:AlternateContent>
    </p:spTree>
    <p:extLst>
      <p:ext uri="{BB962C8B-B14F-4D97-AF65-F5344CB8AC3E}">
        <p14:creationId xmlns:p14="http://schemas.microsoft.com/office/powerpoint/2010/main" val="905944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4 CuadroTexto"/>
          <p:cNvSpPr txBox="1"/>
          <p:nvPr/>
        </p:nvSpPr>
        <p:spPr>
          <a:xfrm>
            <a:off x="0" y="0"/>
            <a:ext cx="9144000" cy="523220"/>
          </a:xfrm>
          <a:prstGeom prst="rect">
            <a:avLst/>
          </a:prstGeom>
          <a:noFill/>
        </p:spPr>
        <p:txBody>
          <a:bodyPr wrap="square" rtlCol="0">
            <a:spAutoFit/>
          </a:bodyPr>
          <a:lstStyle/>
          <a:p>
            <a:pPr algn="ctr"/>
            <a:r>
              <a:rPr lang="es-CL" sz="2800" dirty="0" smtClean="0">
                <a:solidFill>
                  <a:schemeClr val="bg1"/>
                </a:solidFill>
              </a:rPr>
              <a:t>El efecto </a:t>
            </a:r>
            <a:r>
              <a:rPr lang="es-CL" sz="2800" dirty="0" err="1" smtClean="0">
                <a:solidFill>
                  <a:schemeClr val="bg1"/>
                </a:solidFill>
              </a:rPr>
              <a:t>Lamb</a:t>
            </a:r>
            <a:endParaRPr lang="es-CL" sz="2800" dirty="0">
              <a:solidFill>
                <a:schemeClr val="bg1"/>
              </a:solidFill>
            </a:endParaRPr>
          </a:p>
        </p:txBody>
      </p:sp>
      <mc:AlternateContent xmlns:mc="http://schemas.openxmlformats.org/markup-compatibility/2006" xmlns:a14="http://schemas.microsoft.com/office/drawing/2010/main">
        <mc:Choice Requires="a14">
          <p:sp>
            <p:nvSpPr>
              <p:cNvPr id="8" name="7 CuadroTexto"/>
              <p:cNvSpPr txBox="1"/>
              <p:nvPr/>
            </p:nvSpPr>
            <p:spPr>
              <a:xfrm>
                <a:off x="251520" y="836712"/>
                <a:ext cx="8640960" cy="6468566"/>
              </a:xfrm>
              <a:prstGeom prst="rect">
                <a:avLst/>
              </a:prstGeom>
              <a:noFill/>
            </p:spPr>
            <p:txBody>
              <a:bodyPr wrap="square" rtlCol="0">
                <a:spAutoFit/>
              </a:bodyPr>
              <a:lstStyle/>
              <a:p>
                <a:pPr algn="ctr"/>
                <a:r>
                  <a:rPr lang="es-CL" sz="2400" dirty="0" smtClean="0"/>
                  <a:t>Por lo tanto, el corrimiento de </a:t>
                </a:r>
                <a:r>
                  <a:rPr lang="es-CL" sz="2400" dirty="0" err="1" smtClean="0"/>
                  <a:t>Lamb</a:t>
                </a:r>
                <a:r>
                  <a:rPr lang="es-CL" sz="2400" dirty="0" smtClean="0"/>
                  <a:t> está dado por:</a:t>
                </a:r>
              </a:p>
              <a:p>
                <a:pPr algn="ctr"/>
                <a:endParaRPr lang="es-CL" sz="2400" dirty="0"/>
              </a:p>
              <a:p>
                <a:pPr algn="ctr"/>
                <a14:m>
                  <m:oMathPara xmlns:m="http://schemas.openxmlformats.org/officeDocument/2006/math">
                    <m:oMathParaPr>
                      <m:jc m:val="centerGroup"/>
                    </m:oMathParaPr>
                    <m:oMath xmlns:m="http://schemas.openxmlformats.org/officeDocument/2006/math">
                      <m:r>
                        <a:rPr lang="es-CL" sz="2400" i="1" smtClean="0">
                          <a:latin typeface="Cambria Math"/>
                        </a:rPr>
                        <m:t>𝛿</m:t>
                      </m:r>
                      <m:r>
                        <a:rPr lang="es-CL" sz="2400" i="1" smtClean="0">
                          <a:latin typeface="Cambria Math"/>
                        </a:rPr>
                        <m:t>𝐸</m:t>
                      </m:r>
                      <m:r>
                        <a:rPr lang="es-CL" sz="2400" i="1" smtClean="0">
                          <a:latin typeface="Cambria Math"/>
                        </a:rPr>
                        <m:t>=</m:t>
                      </m:r>
                      <m:r>
                        <a:rPr lang="es-CL" sz="2400" i="1" smtClean="0">
                          <a:latin typeface="Cambria Math"/>
                        </a:rPr>
                        <m:t>𝑒</m:t>
                      </m:r>
                      <m:r>
                        <a:rPr lang="es-CL" sz="2400" i="1" smtClean="0">
                          <a:latin typeface="Cambria Math"/>
                        </a:rPr>
                        <m:t>𝛼</m:t>
                      </m:r>
                      <m:nary>
                        <m:naryPr>
                          <m:limLoc m:val="undOvr"/>
                          <m:subHide m:val="on"/>
                          <m:supHide m:val="on"/>
                          <m:ctrlPr>
                            <a:rPr lang="es-CL" sz="2400" i="1">
                              <a:latin typeface="Cambria Math"/>
                            </a:rPr>
                          </m:ctrlPr>
                        </m:naryPr>
                        <m:sub/>
                        <m:sup/>
                        <m:e>
                          <m:sSup>
                            <m:sSupPr>
                              <m:ctrlPr>
                                <a:rPr lang="es-CL" sz="2400" i="1">
                                  <a:latin typeface="Cambria Math"/>
                                </a:rPr>
                              </m:ctrlPr>
                            </m:sSupPr>
                            <m:e>
                              <m:r>
                                <a:rPr lang="es-CL" sz="2400" i="1">
                                  <a:latin typeface="Cambria Math"/>
                                </a:rPr>
                                <m:t>𝑑</m:t>
                              </m:r>
                            </m:e>
                            <m:sup>
                              <m:r>
                                <a:rPr lang="es-CL" sz="2400" i="1">
                                  <a:latin typeface="Cambria Math"/>
                                </a:rPr>
                                <m:t>3</m:t>
                              </m:r>
                            </m:sup>
                          </m:sSup>
                        </m:e>
                      </m:nary>
                      <m:r>
                        <a:rPr lang="es-CL" sz="2400" i="1">
                          <a:latin typeface="Cambria Math"/>
                        </a:rPr>
                        <m:t>𝑥</m:t>
                      </m:r>
                      <m:sSup>
                        <m:sSupPr>
                          <m:ctrlPr>
                            <a:rPr lang="es-CL" sz="2400" i="1">
                              <a:latin typeface="Cambria Math"/>
                            </a:rPr>
                          </m:ctrlPr>
                        </m:sSupPr>
                        <m:e>
                          <m:r>
                            <a:rPr lang="es-CL" sz="2400" i="1">
                              <a:latin typeface="Cambria Math"/>
                            </a:rPr>
                            <m:t>𝜓</m:t>
                          </m:r>
                        </m:e>
                        <m:sup>
                          <m:r>
                            <a:rPr lang="es-CL" sz="2400" i="1">
                              <a:latin typeface="Cambria Math"/>
                            </a:rPr>
                            <m:t>†</m:t>
                          </m:r>
                        </m:sup>
                      </m:sSup>
                      <m:r>
                        <a:rPr lang="es-CL" sz="2400" i="1">
                          <a:latin typeface="Cambria Math"/>
                        </a:rPr>
                        <m:t>(</m:t>
                      </m:r>
                      <m:r>
                        <a:rPr lang="es-CL" sz="2400" i="1">
                          <a:latin typeface="Cambria Math"/>
                        </a:rPr>
                        <m:t>𝑥</m:t>
                      </m:r>
                      <m:r>
                        <a:rPr lang="es-CL" sz="2400" i="1">
                          <a:latin typeface="Cambria Math"/>
                        </a:rPr>
                        <m:t>)</m:t>
                      </m:r>
                      <m:d>
                        <m:dPr>
                          <m:begChr m:val="{"/>
                          <m:endChr m:val="}"/>
                          <m:ctrlPr>
                            <a:rPr lang="es-CL" sz="2400" i="1">
                              <a:latin typeface="Cambria Math"/>
                            </a:rPr>
                          </m:ctrlPr>
                        </m:dPr>
                        <m:e>
                          <m:f>
                            <m:fPr>
                              <m:ctrlPr>
                                <a:rPr lang="es-CL" sz="2400" i="1">
                                  <a:latin typeface="Cambria Math"/>
                                </a:rPr>
                              </m:ctrlPr>
                            </m:fPr>
                            <m:num>
                              <m:r>
                                <a:rPr lang="es-CL" sz="2400" i="1">
                                  <a:latin typeface="Cambria Math"/>
                                </a:rPr>
                                <m:t>1</m:t>
                              </m:r>
                            </m:num>
                            <m:den>
                              <m:r>
                                <a:rPr lang="es-CL" sz="2400" i="1">
                                  <a:latin typeface="Cambria Math"/>
                                </a:rPr>
                                <m:t>3</m:t>
                              </m:r>
                              <m:r>
                                <a:rPr lang="es-CL" sz="2400" i="1">
                                  <a:latin typeface="Cambria Math"/>
                                </a:rPr>
                                <m:t>𝜋</m:t>
                              </m:r>
                              <m:sSup>
                                <m:sSupPr>
                                  <m:ctrlPr>
                                    <a:rPr lang="es-CL" sz="2400" i="1">
                                      <a:latin typeface="Cambria Math"/>
                                    </a:rPr>
                                  </m:ctrlPr>
                                </m:sSupPr>
                                <m:e>
                                  <m:r>
                                    <a:rPr lang="es-CL" sz="2400" i="1">
                                      <a:latin typeface="Cambria Math"/>
                                    </a:rPr>
                                    <m:t>𝑚</m:t>
                                  </m:r>
                                </m:e>
                                <m:sup>
                                  <m:r>
                                    <a:rPr lang="es-CL" sz="2400" i="1">
                                      <a:latin typeface="Cambria Math"/>
                                    </a:rPr>
                                    <m:t>2</m:t>
                                  </m:r>
                                </m:sup>
                              </m:sSup>
                            </m:den>
                          </m:f>
                          <m:d>
                            <m:dPr>
                              <m:ctrlPr>
                                <a:rPr lang="es-CL" sz="2400" i="1">
                                  <a:latin typeface="Cambria Math"/>
                                </a:rPr>
                              </m:ctrlPr>
                            </m:dPr>
                            <m:e>
                              <m:func>
                                <m:funcPr>
                                  <m:ctrlPr>
                                    <a:rPr lang="es-CL" sz="2400" i="1">
                                      <a:latin typeface="Cambria Math"/>
                                    </a:rPr>
                                  </m:ctrlPr>
                                </m:funcPr>
                                <m:fName>
                                  <m:r>
                                    <m:rPr>
                                      <m:sty m:val="p"/>
                                    </m:rPr>
                                    <a:rPr lang="es-CL" sz="2400">
                                      <a:latin typeface="Cambria Math"/>
                                    </a:rPr>
                                    <m:t>ln</m:t>
                                  </m:r>
                                </m:fName>
                                <m:e>
                                  <m:f>
                                    <m:fPr>
                                      <m:ctrlPr>
                                        <a:rPr lang="es-CL" sz="2400" i="1">
                                          <a:latin typeface="Cambria Math"/>
                                        </a:rPr>
                                      </m:ctrlPr>
                                    </m:fPr>
                                    <m:num>
                                      <m:r>
                                        <a:rPr lang="es-CL" sz="2400" i="1">
                                          <a:latin typeface="Cambria Math"/>
                                        </a:rPr>
                                        <m:t>𝑚</m:t>
                                      </m:r>
                                    </m:num>
                                    <m:den>
                                      <m:r>
                                        <a:rPr lang="es-CL" sz="2400" i="1">
                                          <a:latin typeface="Cambria Math"/>
                                        </a:rPr>
                                        <m:t>𝜇</m:t>
                                      </m:r>
                                    </m:den>
                                  </m:f>
                                </m:e>
                              </m:func>
                              <m:r>
                                <a:rPr lang="es-CL" sz="2400" i="1">
                                  <a:latin typeface="Cambria Math"/>
                                </a:rPr>
                                <m:t>−</m:t>
                              </m:r>
                              <m:f>
                                <m:fPr>
                                  <m:ctrlPr>
                                    <a:rPr lang="es-CL" sz="2400" i="1">
                                      <a:latin typeface="Cambria Math"/>
                                    </a:rPr>
                                  </m:ctrlPr>
                                </m:fPr>
                                <m:num>
                                  <m:r>
                                    <a:rPr lang="es-CL" sz="2400" i="1">
                                      <a:latin typeface="Cambria Math"/>
                                    </a:rPr>
                                    <m:t>3</m:t>
                                  </m:r>
                                </m:num>
                                <m:den>
                                  <m:r>
                                    <a:rPr lang="es-CL" sz="2400" i="1">
                                      <a:latin typeface="Cambria Math"/>
                                    </a:rPr>
                                    <m:t>8</m:t>
                                  </m:r>
                                </m:den>
                              </m:f>
                              <m:r>
                                <a:rPr lang="es-CL" sz="2400" i="1">
                                  <a:latin typeface="Cambria Math"/>
                                </a:rPr>
                                <m:t>−</m:t>
                              </m:r>
                              <m:f>
                                <m:fPr>
                                  <m:ctrlPr>
                                    <a:rPr lang="es-CL" sz="2400" i="1">
                                      <a:latin typeface="Cambria Math"/>
                                    </a:rPr>
                                  </m:ctrlPr>
                                </m:fPr>
                                <m:num>
                                  <m:r>
                                    <a:rPr lang="es-CL" sz="2400" i="1">
                                      <a:latin typeface="Cambria Math"/>
                                    </a:rPr>
                                    <m:t>1</m:t>
                                  </m:r>
                                </m:num>
                                <m:den>
                                  <m:r>
                                    <a:rPr lang="es-CL" sz="2400" i="1">
                                      <a:latin typeface="Cambria Math"/>
                                    </a:rPr>
                                    <m:t>5</m:t>
                                  </m:r>
                                </m:den>
                              </m:f>
                            </m:e>
                          </m:d>
                          <m:r>
                            <m:rPr>
                              <m:sty m:val="p"/>
                            </m:rPr>
                            <a:rPr lang="es-CL" sz="2400">
                              <a:latin typeface="Cambria Math"/>
                            </a:rPr>
                            <m:t>Δ</m:t>
                          </m:r>
                          <m:d>
                            <m:dPr>
                              <m:begChr m:val="["/>
                              <m:endChr m:val="]"/>
                              <m:ctrlPr>
                                <a:rPr lang="es-CL" sz="2400" i="1">
                                  <a:latin typeface="Cambria Math"/>
                                </a:rPr>
                              </m:ctrlPr>
                            </m:dPr>
                            <m:e>
                              <m:sSup>
                                <m:sSupPr>
                                  <m:ctrlPr>
                                    <a:rPr lang="es-CL" sz="2400" i="1">
                                      <a:latin typeface="Cambria Math"/>
                                    </a:rPr>
                                  </m:ctrlPr>
                                </m:sSupPr>
                                <m:e>
                                  <m:r>
                                    <a:rPr lang="es-CL" sz="2400" i="1">
                                      <a:latin typeface="Cambria Math"/>
                                    </a:rPr>
                                    <m:t>𝐴</m:t>
                                  </m:r>
                                </m:e>
                                <m:sup>
                                  <m:r>
                                    <a:rPr lang="es-CL" sz="2400" i="1">
                                      <a:latin typeface="Cambria Math"/>
                                    </a:rPr>
                                    <m:t>0</m:t>
                                  </m:r>
                                </m:sup>
                              </m:sSup>
                              <m:d>
                                <m:dPr>
                                  <m:ctrlPr>
                                    <a:rPr lang="es-CL" sz="2400" i="1">
                                      <a:latin typeface="Cambria Math"/>
                                    </a:rPr>
                                  </m:ctrlPr>
                                </m:dPr>
                                <m:e>
                                  <m:r>
                                    <a:rPr lang="es-CL" sz="2400" i="1">
                                      <a:latin typeface="Cambria Math"/>
                                    </a:rPr>
                                    <m:t>𝑥</m:t>
                                  </m:r>
                                </m:e>
                              </m:d>
                            </m:e>
                          </m:d>
                          <m:r>
                            <a:rPr lang="es-CL" sz="2400" i="1">
                              <a:latin typeface="Cambria Math"/>
                            </a:rPr>
                            <m:t>+</m:t>
                          </m:r>
                          <m:f>
                            <m:fPr>
                              <m:ctrlPr>
                                <a:rPr lang="es-CL" sz="2400" i="1">
                                  <a:latin typeface="Cambria Math"/>
                                </a:rPr>
                              </m:ctrlPr>
                            </m:fPr>
                            <m:num>
                              <m:r>
                                <a:rPr lang="es-CL" sz="2400" i="1">
                                  <a:latin typeface="Cambria Math"/>
                                </a:rPr>
                                <m:t>𝑖</m:t>
                              </m:r>
                            </m:num>
                            <m:den>
                              <m:r>
                                <a:rPr lang="es-CL" sz="2400" i="1">
                                  <a:latin typeface="Cambria Math"/>
                                </a:rPr>
                                <m:t>4</m:t>
                              </m:r>
                              <m:r>
                                <a:rPr lang="es-CL" sz="2400" i="1">
                                  <a:latin typeface="Cambria Math"/>
                                </a:rPr>
                                <m:t>𝜋</m:t>
                              </m:r>
                              <m:r>
                                <a:rPr lang="es-CL" sz="2400" i="1">
                                  <a:latin typeface="Cambria Math"/>
                                </a:rPr>
                                <m:t>𝑚</m:t>
                              </m:r>
                            </m:den>
                          </m:f>
                          <m:r>
                            <a:rPr lang="es-CL" sz="2400" i="1">
                              <a:latin typeface="Cambria Math"/>
                            </a:rPr>
                            <m:t>𝛾</m:t>
                          </m:r>
                          <m:r>
                            <a:rPr lang="es-CL" sz="2400" i="1">
                              <a:latin typeface="Cambria Math"/>
                            </a:rPr>
                            <m:t>∙</m:t>
                          </m:r>
                          <m:r>
                            <a:rPr lang="es-CL" sz="2400" i="1">
                              <a:latin typeface="Cambria Math"/>
                            </a:rPr>
                            <m:t>𝐸</m:t>
                          </m:r>
                          <m:d>
                            <m:dPr>
                              <m:ctrlPr>
                                <a:rPr lang="es-CL" sz="2400" i="1">
                                  <a:latin typeface="Cambria Math"/>
                                </a:rPr>
                              </m:ctrlPr>
                            </m:dPr>
                            <m:e>
                              <m:r>
                                <a:rPr lang="es-CL" sz="2400" i="1">
                                  <a:latin typeface="Cambria Math"/>
                                </a:rPr>
                                <m:t>𝑥</m:t>
                              </m:r>
                            </m:e>
                          </m:d>
                        </m:e>
                      </m:d>
                      <m:r>
                        <a:rPr lang="es-CL" sz="2400" i="1">
                          <a:latin typeface="Cambria Math"/>
                        </a:rPr>
                        <m:t>𝜓</m:t>
                      </m:r>
                      <m:r>
                        <a:rPr lang="es-CL" sz="2400" i="1">
                          <a:latin typeface="Cambria Math"/>
                        </a:rPr>
                        <m:t>(</m:t>
                      </m:r>
                      <m:r>
                        <a:rPr lang="es-CL" sz="2400" i="1">
                          <a:latin typeface="Cambria Math"/>
                        </a:rPr>
                        <m:t>𝑥</m:t>
                      </m:r>
                      <m:r>
                        <a:rPr lang="es-CL" sz="2400" i="1">
                          <a:latin typeface="Cambria Math"/>
                        </a:rPr>
                        <m:t>)</m:t>
                      </m:r>
                    </m:oMath>
                  </m:oMathPara>
                </a14:m>
                <a:endParaRPr lang="es-CL" sz="2400" dirty="0" smtClean="0"/>
              </a:p>
              <a:p>
                <a:pPr algn="ctr"/>
                <a:endParaRPr lang="es-CL" sz="2400" dirty="0"/>
              </a:p>
              <a:p>
                <a:pPr algn="ctr"/>
                <a:r>
                  <a:rPr lang="es-CL" sz="2400" dirty="0" smtClean="0"/>
                  <a:t>Se puede usar el valor no relativista para </a:t>
                </a:r>
                <a14:m>
                  <m:oMath xmlns:m="http://schemas.openxmlformats.org/officeDocument/2006/math">
                    <m:r>
                      <a:rPr lang="es-CL" sz="2400" i="1">
                        <a:latin typeface="Cambria Math"/>
                      </a:rPr>
                      <m:t>𝜓</m:t>
                    </m:r>
                  </m:oMath>
                </a14:m>
                <a:r>
                  <a:rPr lang="es-CL" sz="2400" dirty="0" smtClean="0"/>
                  <a:t> de tal forma que:</a:t>
                </a:r>
              </a:p>
              <a:p>
                <a:pPr algn="ctr"/>
                <a:endParaRPr lang="es-CL" sz="2400" dirty="0"/>
              </a:p>
              <a:p>
                <a:pPr algn="ctr"/>
                <a14:m>
                  <m:oMathPara xmlns:m="http://schemas.openxmlformats.org/officeDocument/2006/math">
                    <m:oMathParaPr>
                      <m:jc m:val="centerGroup"/>
                    </m:oMathParaPr>
                    <m:oMath xmlns:m="http://schemas.openxmlformats.org/officeDocument/2006/math">
                      <m:r>
                        <m:rPr>
                          <m:sty m:val="p"/>
                        </m:rPr>
                        <a:rPr lang="es-CL" sz="2400">
                          <a:latin typeface="Cambria Math"/>
                        </a:rPr>
                        <m:t>Δ</m:t>
                      </m:r>
                      <m:sSup>
                        <m:sSupPr>
                          <m:ctrlPr>
                            <a:rPr lang="es-CL" sz="2400" i="1">
                              <a:latin typeface="Cambria Math"/>
                            </a:rPr>
                          </m:ctrlPr>
                        </m:sSupPr>
                        <m:e>
                          <m:r>
                            <a:rPr lang="es-CL" sz="2400" i="1">
                              <a:latin typeface="Cambria Math"/>
                            </a:rPr>
                            <m:t>𝐴</m:t>
                          </m:r>
                        </m:e>
                        <m:sup>
                          <m:r>
                            <a:rPr lang="es-CL" sz="2400" i="1">
                              <a:latin typeface="Cambria Math"/>
                            </a:rPr>
                            <m:t>0</m:t>
                          </m:r>
                        </m:sup>
                      </m:sSup>
                      <m:d>
                        <m:dPr>
                          <m:ctrlPr>
                            <a:rPr lang="es-CL" sz="2400" i="1">
                              <a:latin typeface="Cambria Math"/>
                            </a:rPr>
                          </m:ctrlPr>
                        </m:dPr>
                        <m:e>
                          <m:r>
                            <a:rPr lang="es-CL" sz="2400" i="1">
                              <a:latin typeface="Cambria Math"/>
                            </a:rPr>
                            <m:t>𝑥</m:t>
                          </m:r>
                        </m:e>
                      </m:d>
                      <m:r>
                        <a:rPr lang="es-CL" sz="2400" i="1">
                          <a:latin typeface="Cambria Math"/>
                        </a:rPr>
                        <m:t>=</m:t>
                      </m:r>
                      <m:r>
                        <a:rPr lang="es-CL" sz="2400" i="1">
                          <a:latin typeface="Cambria Math"/>
                        </a:rPr>
                        <m:t>𝑍𝑒</m:t>
                      </m:r>
                      <m:sSup>
                        <m:sSupPr>
                          <m:ctrlPr>
                            <a:rPr lang="es-CL" sz="2400" i="1">
                              <a:latin typeface="Cambria Math"/>
                            </a:rPr>
                          </m:ctrlPr>
                        </m:sSupPr>
                        <m:e>
                          <m:r>
                            <a:rPr lang="es-CL" sz="2400" i="1">
                              <a:latin typeface="Cambria Math"/>
                            </a:rPr>
                            <m:t>𝛿</m:t>
                          </m:r>
                        </m:e>
                        <m:sup>
                          <m:r>
                            <a:rPr lang="es-CL" sz="2400" i="1">
                              <a:latin typeface="Cambria Math"/>
                            </a:rPr>
                            <m:t>3</m:t>
                          </m:r>
                        </m:sup>
                      </m:sSup>
                      <m:d>
                        <m:dPr>
                          <m:ctrlPr>
                            <a:rPr lang="es-CL" sz="2400" i="1">
                              <a:latin typeface="Cambria Math"/>
                            </a:rPr>
                          </m:ctrlPr>
                        </m:dPr>
                        <m:e>
                          <m:r>
                            <a:rPr lang="es-CL" sz="2400" i="1">
                              <a:latin typeface="Cambria Math"/>
                            </a:rPr>
                            <m:t>𝑥</m:t>
                          </m:r>
                        </m:e>
                      </m:d>
                    </m:oMath>
                  </m:oMathPara>
                </a14:m>
                <a:endParaRPr lang="es-CL" sz="2400" dirty="0" smtClean="0"/>
              </a:p>
              <a:p>
                <a:pPr algn="ctr"/>
                <a:endParaRPr lang="es-CL" sz="2400" dirty="0"/>
              </a:p>
              <a:p>
                <a:pPr algn="ctr"/>
                <a14:m>
                  <m:oMathPara xmlns:m="http://schemas.openxmlformats.org/officeDocument/2006/math">
                    <m:oMathParaPr>
                      <m:jc m:val="centerGroup"/>
                    </m:oMathParaPr>
                    <m:oMath xmlns:m="http://schemas.openxmlformats.org/officeDocument/2006/math">
                      <m:sSup>
                        <m:sSupPr>
                          <m:ctrlPr>
                            <a:rPr lang="es-CL" sz="2400" i="1">
                              <a:latin typeface="Cambria Math"/>
                            </a:rPr>
                          </m:ctrlPr>
                        </m:sSupPr>
                        <m:e>
                          <m:r>
                            <a:rPr lang="es-CL" sz="2400" i="1">
                              <a:latin typeface="Cambria Math"/>
                            </a:rPr>
                            <m:t>|</m:t>
                          </m:r>
                          <m:sSup>
                            <m:sSupPr>
                              <m:ctrlPr>
                                <a:rPr lang="es-CL" sz="2400" i="1">
                                  <a:latin typeface="Cambria Math"/>
                                </a:rPr>
                              </m:ctrlPr>
                            </m:sSupPr>
                            <m:e>
                              <m:sSub>
                                <m:sSubPr>
                                  <m:ctrlPr>
                                    <a:rPr lang="es-CL" sz="2400" i="1">
                                      <a:latin typeface="Cambria Math"/>
                                    </a:rPr>
                                  </m:ctrlPr>
                                </m:sSubPr>
                                <m:e>
                                  <m:r>
                                    <a:rPr lang="es-CL" sz="2400" i="1">
                                      <a:latin typeface="Cambria Math"/>
                                    </a:rPr>
                                    <m:t>𝜓</m:t>
                                  </m:r>
                                </m:e>
                                <m:sub>
                                  <m:r>
                                    <a:rPr lang="es-CL" sz="2400" i="1">
                                      <a:latin typeface="Cambria Math"/>
                                    </a:rPr>
                                    <m:t>𝑛</m:t>
                                  </m:r>
                                </m:sub>
                              </m:sSub>
                            </m:e>
                            <m:sup>
                              <m:r>
                                <a:rPr lang="es-CL" sz="2400" i="1">
                                  <a:latin typeface="Cambria Math"/>
                                </a:rPr>
                                <m:t>𝑛𝑟</m:t>
                              </m:r>
                            </m:sup>
                          </m:sSup>
                          <m:r>
                            <a:rPr lang="es-CL" sz="2400" i="1">
                              <a:latin typeface="Cambria Math"/>
                            </a:rPr>
                            <m:t>(0)|</m:t>
                          </m:r>
                        </m:e>
                        <m:sup>
                          <m:r>
                            <a:rPr lang="es-CL" sz="2400" i="1">
                              <a:latin typeface="Cambria Math"/>
                            </a:rPr>
                            <m:t>2</m:t>
                          </m:r>
                        </m:sup>
                      </m:sSup>
                      <m:r>
                        <a:rPr lang="es-CL" sz="2400" i="1">
                          <a:latin typeface="Cambria Math"/>
                        </a:rPr>
                        <m:t>=</m:t>
                      </m:r>
                      <m:f>
                        <m:fPr>
                          <m:ctrlPr>
                            <a:rPr lang="es-CL" sz="2400" i="1">
                              <a:latin typeface="Cambria Math"/>
                            </a:rPr>
                          </m:ctrlPr>
                        </m:fPr>
                        <m:num>
                          <m:r>
                            <a:rPr lang="es-CL" sz="2400" i="1">
                              <a:latin typeface="Cambria Math"/>
                            </a:rPr>
                            <m:t>1</m:t>
                          </m:r>
                        </m:num>
                        <m:den>
                          <m:r>
                            <a:rPr lang="es-CL" sz="2400" i="1">
                              <a:latin typeface="Cambria Math"/>
                            </a:rPr>
                            <m:t>𝜋</m:t>
                          </m:r>
                          <m:sSup>
                            <m:sSupPr>
                              <m:ctrlPr>
                                <a:rPr lang="es-CL" sz="2400" i="1">
                                  <a:latin typeface="Cambria Math"/>
                                </a:rPr>
                              </m:ctrlPr>
                            </m:sSupPr>
                            <m:e>
                              <m:sSub>
                                <m:sSubPr>
                                  <m:ctrlPr>
                                    <a:rPr lang="es-CL" sz="2400" i="1">
                                      <a:latin typeface="Cambria Math"/>
                                    </a:rPr>
                                  </m:ctrlPr>
                                </m:sSubPr>
                                <m:e>
                                  <m:r>
                                    <a:rPr lang="es-CL" sz="2400" i="1">
                                      <a:latin typeface="Cambria Math"/>
                                    </a:rPr>
                                    <m:t>𝑎</m:t>
                                  </m:r>
                                </m:e>
                                <m:sub>
                                  <m:r>
                                    <a:rPr lang="es-CL" sz="2400" i="1">
                                      <a:latin typeface="Cambria Math"/>
                                    </a:rPr>
                                    <m:t>𝑛</m:t>
                                  </m:r>
                                </m:sub>
                              </m:sSub>
                            </m:e>
                            <m:sup>
                              <m:r>
                                <a:rPr lang="es-CL" sz="2400" i="1">
                                  <a:latin typeface="Cambria Math"/>
                                </a:rPr>
                                <m:t>3</m:t>
                              </m:r>
                            </m:sup>
                          </m:sSup>
                        </m:den>
                      </m:f>
                      <m:r>
                        <a:rPr lang="es-CL" sz="2400" i="1">
                          <a:latin typeface="Cambria Math"/>
                        </a:rPr>
                        <m:t>=</m:t>
                      </m:r>
                      <m:f>
                        <m:fPr>
                          <m:ctrlPr>
                            <a:rPr lang="es-CL" sz="2400" i="1">
                              <a:latin typeface="Cambria Math"/>
                            </a:rPr>
                          </m:ctrlPr>
                        </m:fPr>
                        <m:num>
                          <m:sSup>
                            <m:sSupPr>
                              <m:ctrlPr>
                                <a:rPr lang="es-CL" sz="2400" i="1">
                                  <a:latin typeface="Cambria Math"/>
                                </a:rPr>
                              </m:ctrlPr>
                            </m:sSupPr>
                            <m:e>
                              <m:r>
                                <a:rPr lang="es-CL" sz="2400" i="1">
                                  <a:latin typeface="Cambria Math"/>
                                </a:rPr>
                                <m:t>(</m:t>
                              </m:r>
                              <m:r>
                                <a:rPr lang="es-CL" sz="2400" i="1">
                                  <a:latin typeface="Cambria Math"/>
                                </a:rPr>
                                <m:t>𝑍</m:t>
                              </m:r>
                              <m:r>
                                <a:rPr lang="es-CL" sz="2400" i="1">
                                  <a:latin typeface="Cambria Math"/>
                                </a:rPr>
                                <m:t>𝛼</m:t>
                              </m:r>
                              <m:r>
                                <a:rPr lang="es-CL" sz="2400" i="1">
                                  <a:latin typeface="Cambria Math"/>
                                </a:rPr>
                                <m:t>𝑚</m:t>
                              </m:r>
                              <m:r>
                                <a:rPr lang="es-CL" sz="2400" i="1">
                                  <a:latin typeface="Cambria Math"/>
                                </a:rPr>
                                <m:t>)</m:t>
                              </m:r>
                            </m:e>
                            <m:sup>
                              <m:r>
                                <a:rPr lang="es-CL" sz="2400" i="1">
                                  <a:latin typeface="Cambria Math"/>
                                </a:rPr>
                                <m:t>3</m:t>
                              </m:r>
                            </m:sup>
                          </m:sSup>
                        </m:num>
                        <m:den>
                          <m:r>
                            <a:rPr lang="es-CL" sz="2400" i="1">
                              <a:latin typeface="Cambria Math"/>
                            </a:rPr>
                            <m:t>𝜋</m:t>
                          </m:r>
                          <m:sSup>
                            <m:sSupPr>
                              <m:ctrlPr>
                                <a:rPr lang="es-CL" sz="2400" i="1">
                                  <a:latin typeface="Cambria Math"/>
                                </a:rPr>
                              </m:ctrlPr>
                            </m:sSupPr>
                            <m:e>
                              <m:r>
                                <a:rPr lang="es-CL" sz="2400" i="1">
                                  <a:latin typeface="Cambria Math"/>
                                </a:rPr>
                                <m:t>𝑛</m:t>
                              </m:r>
                            </m:e>
                            <m:sup>
                              <m:r>
                                <a:rPr lang="es-CL" sz="2400" i="1">
                                  <a:latin typeface="Cambria Math"/>
                                </a:rPr>
                                <m:t>3</m:t>
                              </m:r>
                            </m:sup>
                          </m:sSup>
                        </m:den>
                      </m:f>
                    </m:oMath>
                  </m:oMathPara>
                </a14:m>
                <a:endParaRPr lang="es-CL" sz="2400" dirty="0"/>
              </a:p>
              <a:p>
                <a:pPr algn="ctr"/>
                <a:endParaRPr lang="es-CL" sz="2400" dirty="0"/>
              </a:p>
              <a:p>
                <a:pPr algn="ctr"/>
                <a:endParaRPr lang="es-CL" sz="2400" dirty="0" smtClean="0"/>
              </a:p>
              <a:p>
                <a:pPr algn="ctr"/>
                <a:endParaRPr lang="es-CL" sz="2400" dirty="0"/>
              </a:p>
            </p:txBody>
          </p:sp>
        </mc:Choice>
        <mc:Fallback xmlns="">
          <p:sp>
            <p:nvSpPr>
              <p:cNvPr id="8" name="7 CuadroTexto"/>
              <p:cNvSpPr txBox="1">
                <a:spLocks noRot="1" noChangeAspect="1" noMove="1" noResize="1" noEditPoints="1" noAdjustHandles="1" noChangeArrowheads="1" noChangeShapeType="1" noTextEdit="1"/>
              </p:cNvSpPr>
              <p:nvPr/>
            </p:nvSpPr>
            <p:spPr>
              <a:xfrm>
                <a:off x="251520" y="836712"/>
                <a:ext cx="8640960" cy="6468566"/>
              </a:xfrm>
              <a:prstGeom prst="rect">
                <a:avLst/>
              </a:prstGeom>
              <a:blipFill rotWithShape="1">
                <a:blip r:embed="rId2"/>
                <a:stretch>
                  <a:fillRect t="-754"/>
                </a:stretch>
              </a:blipFill>
            </p:spPr>
            <p:txBody>
              <a:bodyPr/>
              <a:lstStyle/>
              <a:p>
                <a:r>
                  <a:rPr lang="es-CL">
                    <a:noFill/>
                  </a:rPr>
                  <a:t> </a:t>
                </a:r>
              </a:p>
            </p:txBody>
          </p:sp>
        </mc:Fallback>
      </mc:AlternateContent>
    </p:spTree>
    <p:extLst>
      <p:ext uri="{BB962C8B-B14F-4D97-AF65-F5344CB8AC3E}">
        <p14:creationId xmlns:p14="http://schemas.microsoft.com/office/powerpoint/2010/main" val="2790846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4 CuadroTexto"/>
          <p:cNvSpPr txBox="1"/>
          <p:nvPr/>
        </p:nvSpPr>
        <p:spPr>
          <a:xfrm>
            <a:off x="0" y="0"/>
            <a:ext cx="9144000" cy="523220"/>
          </a:xfrm>
          <a:prstGeom prst="rect">
            <a:avLst/>
          </a:prstGeom>
          <a:noFill/>
        </p:spPr>
        <p:txBody>
          <a:bodyPr wrap="square" rtlCol="0">
            <a:spAutoFit/>
          </a:bodyPr>
          <a:lstStyle/>
          <a:p>
            <a:pPr algn="ctr"/>
            <a:r>
              <a:rPr lang="es-CL" sz="2800" dirty="0" smtClean="0">
                <a:solidFill>
                  <a:schemeClr val="bg1"/>
                </a:solidFill>
              </a:rPr>
              <a:t> El efecto </a:t>
            </a:r>
            <a:r>
              <a:rPr lang="es-CL" sz="2800" dirty="0" err="1" smtClean="0">
                <a:solidFill>
                  <a:schemeClr val="bg1"/>
                </a:solidFill>
              </a:rPr>
              <a:t>Lamb</a:t>
            </a:r>
            <a:endParaRPr lang="es-CL" sz="2800" dirty="0">
              <a:solidFill>
                <a:schemeClr val="bg1"/>
              </a:solidFill>
            </a:endParaRPr>
          </a:p>
        </p:txBody>
      </p:sp>
      <mc:AlternateContent xmlns:mc="http://schemas.openxmlformats.org/markup-compatibility/2006" xmlns:a14="http://schemas.microsoft.com/office/drawing/2010/main">
        <mc:Choice Requires="a14">
          <p:sp>
            <p:nvSpPr>
              <p:cNvPr id="6" name="5 CuadroTexto"/>
              <p:cNvSpPr txBox="1"/>
              <p:nvPr/>
            </p:nvSpPr>
            <p:spPr>
              <a:xfrm>
                <a:off x="251520" y="980728"/>
                <a:ext cx="8640960" cy="5019131"/>
              </a:xfrm>
              <a:prstGeom prst="rect">
                <a:avLst/>
              </a:prstGeom>
              <a:noFill/>
            </p:spPr>
            <p:txBody>
              <a:bodyPr wrap="square" rtlCol="0">
                <a:spAutoFit/>
              </a:bodyPr>
              <a:lstStyle/>
              <a:p>
                <a:pPr algn="ctr"/>
                <a:r>
                  <a:rPr lang="es-CL" sz="2400" dirty="0" smtClean="0"/>
                  <a:t>Esto conduce a:</a:t>
                </a:r>
              </a:p>
              <a:p>
                <a:pPr algn="ctr"/>
                <a:endParaRPr lang="es-CL" sz="2400" dirty="0"/>
              </a:p>
              <a:p>
                <a:pPr algn="ctr"/>
                <a14:m>
                  <m:oMathPara xmlns:m="http://schemas.openxmlformats.org/officeDocument/2006/math">
                    <m:oMathParaPr>
                      <m:jc m:val="centerGroup"/>
                    </m:oMathParaPr>
                    <m:oMath xmlns:m="http://schemas.openxmlformats.org/officeDocument/2006/math">
                      <m:r>
                        <a:rPr lang="es-CL" sz="2400" i="1">
                          <a:latin typeface="Cambria Math"/>
                        </a:rPr>
                        <m:t>𝑒</m:t>
                      </m:r>
                      <m:nary>
                        <m:naryPr>
                          <m:limLoc m:val="undOvr"/>
                          <m:subHide m:val="on"/>
                          <m:supHide m:val="on"/>
                          <m:ctrlPr>
                            <a:rPr lang="es-CL" sz="2400" i="1">
                              <a:latin typeface="Cambria Math"/>
                            </a:rPr>
                          </m:ctrlPr>
                        </m:naryPr>
                        <m:sub/>
                        <m:sup/>
                        <m:e>
                          <m:sSup>
                            <m:sSupPr>
                              <m:ctrlPr>
                                <a:rPr lang="es-CL" sz="2400" i="1">
                                  <a:latin typeface="Cambria Math"/>
                                </a:rPr>
                              </m:ctrlPr>
                            </m:sSupPr>
                            <m:e>
                              <m:r>
                                <a:rPr lang="es-CL" sz="2400" i="1">
                                  <a:latin typeface="Cambria Math"/>
                                </a:rPr>
                                <m:t>𝑑</m:t>
                              </m:r>
                            </m:e>
                            <m:sup>
                              <m:r>
                                <a:rPr lang="es-CL" sz="2400" i="1">
                                  <a:latin typeface="Cambria Math"/>
                                </a:rPr>
                                <m:t>3</m:t>
                              </m:r>
                            </m:sup>
                          </m:sSup>
                        </m:e>
                      </m:nary>
                      <m:r>
                        <a:rPr lang="es-CL" sz="2400" i="1">
                          <a:latin typeface="Cambria Math"/>
                        </a:rPr>
                        <m:t>𝑥</m:t>
                      </m:r>
                      <m:sSup>
                        <m:sSupPr>
                          <m:ctrlPr>
                            <a:rPr lang="es-CL" sz="2400" i="1">
                              <a:latin typeface="Cambria Math"/>
                            </a:rPr>
                          </m:ctrlPr>
                        </m:sSupPr>
                        <m:e>
                          <m:sSub>
                            <m:sSubPr>
                              <m:ctrlPr>
                                <a:rPr lang="es-CL" sz="2400" i="1">
                                  <a:latin typeface="Cambria Math"/>
                                </a:rPr>
                              </m:ctrlPr>
                            </m:sSubPr>
                            <m:e>
                              <m:r>
                                <a:rPr lang="es-CL" sz="2400" i="1">
                                  <a:latin typeface="Cambria Math"/>
                                </a:rPr>
                                <m:t>𝜓</m:t>
                              </m:r>
                            </m:e>
                            <m:sub>
                              <m:r>
                                <a:rPr lang="es-CL" sz="2400" i="1">
                                  <a:latin typeface="Cambria Math"/>
                                </a:rPr>
                                <m:t>𝑛</m:t>
                              </m:r>
                              <m:r>
                                <a:rPr lang="es-CL" sz="2400" i="1">
                                  <a:latin typeface="Cambria Math"/>
                                </a:rPr>
                                <m:t>,</m:t>
                              </m:r>
                              <m:r>
                                <a:rPr lang="es-CL" sz="2400" i="1">
                                  <a:latin typeface="Cambria Math"/>
                                </a:rPr>
                                <m:t>𝑙</m:t>
                              </m:r>
                              <m:r>
                                <a:rPr lang="es-CL" sz="2400" i="1">
                                  <a:latin typeface="Cambria Math"/>
                                </a:rPr>
                                <m:t>,</m:t>
                              </m:r>
                              <m:r>
                                <a:rPr lang="es-CL" sz="2400" i="1">
                                  <a:latin typeface="Cambria Math"/>
                                </a:rPr>
                                <m:t>𝑗</m:t>
                              </m:r>
                            </m:sub>
                          </m:sSub>
                        </m:e>
                        <m:sup>
                          <m:r>
                            <a:rPr lang="es-CL" sz="2400" i="1">
                              <a:latin typeface="Cambria Math"/>
                            </a:rPr>
                            <m:t>†</m:t>
                          </m:r>
                        </m:sup>
                      </m:sSup>
                      <m:d>
                        <m:dPr>
                          <m:ctrlPr>
                            <a:rPr lang="es-CL" sz="2400" i="1">
                              <a:latin typeface="Cambria Math"/>
                            </a:rPr>
                          </m:ctrlPr>
                        </m:dPr>
                        <m:e>
                          <m:r>
                            <a:rPr lang="es-CL" sz="2400" i="1">
                              <a:latin typeface="Cambria Math"/>
                            </a:rPr>
                            <m:t>𝑥</m:t>
                          </m:r>
                        </m:e>
                      </m:d>
                      <m:d>
                        <m:dPr>
                          <m:begChr m:val="["/>
                          <m:endChr m:val="]"/>
                          <m:ctrlPr>
                            <a:rPr lang="es-CL" sz="2400" i="1">
                              <a:latin typeface="Cambria Math"/>
                            </a:rPr>
                          </m:ctrlPr>
                        </m:dPr>
                        <m:e>
                          <m:r>
                            <m:rPr>
                              <m:sty m:val="p"/>
                            </m:rPr>
                            <a:rPr lang="es-CL" sz="2400">
                              <a:latin typeface="Cambria Math"/>
                            </a:rPr>
                            <m:t>Δ</m:t>
                          </m:r>
                          <m:sSup>
                            <m:sSupPr>
                              <m:ctrlPr>
                                <a:rPr lang="es-CL" sz="2400" i="1">
                                  <a:latin typeface="Cambria Math"/>
                                </a:rPr>
                              </m:ctrlPr>
                            </m:sSupPr>
                            <m:e>
                              <m:r>
                                <a:rPr lang="es-CL" sz="2400" i="1">
                                  <a:latin typeface="Cambria Math"/>
                                </a:rPr>
                                <m:t>𝐴</m:t>
                              </m:r>
                            </m:e>
                            <m:sup>
                              <m:r>
                                <a:rPr lang="es-CL" sz="2400" i="1">
                                  <a:latin typeface="Cambria Math"/>
                                </a:rPr>
                                <m:t>0</m:t>
                              </m:r>
                            </m:sup>
                          </m:sSup>
                          <m:d>
                            <m:dPr>
                              <m:ctrlPr>
                                <a:rPr lang="es-CL" sz="2400" i="1">
                                  <a:latin typeface="Cambria Math"/>
                                </a:rPr>
                              </m:ctrlPr>
                            </m:dPr>
                            <m:e>
                              <m:r>
                                <a:rPr lang="es-CL" sz="2400" i="1">
                                  <a:latin typeface="Cambria Math"/>
                                </a:rPr>
                                <m:t>𝑥</m:t>
                              </m:r>
                            </m:e>
                          </m:d>
                        </m:e>
                      </m:d>
                      <m:sSub>
                        <m:sSubPr>
                          <m:ctrlPr>
                            <a:rPr lang="es-CL" sz="2400" i="1">
                              <a:latin typeface="Cambria Math"/>
                            </a:rPr>
                          </m:ctrlPr>
                        </m:sSubPr>
                        <m:e>
                          <m:r>
                            <a:rPr lang="es-CL" sz="2400" i="1">
                              <a:latin typeface="Cambria Math"/>
                            </a:rPr>
                            <m:t>𝜓</m:t>
                          </m:r>
                        </m:e>
                        <m:sub>
                          <m:r>
                            <a:rPr lang="es-CL" sz="2400" i="1">
                              <a:latin typeface="Cambria Math"/>
                            </a:rPr>
                            <m:t>𝑛</m:t>
                          </m:r>
                          <m:r>
                            <a:rPr lang="es-CL" sz="2400" i="1">
                              <a:latin typeface="Cambria Math"/>
                            </a:rPr>
                            <m:t>,</m:t>
                          </m:r>
                          <m:r>
                            <a:rPr lang="es-CL" sz="2400" i="1">
                              <a:latin typeface="Cambria Math"/>
                            </a:rPr>
                            <m:t>𝑙</m:t>
                          </m:r>
                          <m:r>
                            <a:rPr lang="es-CL" sz="2400" i="1">
                              <a:latin typeface="Cambria Math"/>
                            </a:rPr>
                            <m:t>,</m:t>
                          </m:r>
                          <m:r>
                            <a:rPr lang="es-CL" sz="2400" i="1">
                              <a:latin typeface="Cambria Math"/>
                            </a:rPr>
                            <m:t>𝑗</m:t>
                          </m:r>
                        </m:sub>
                      </m:sSub>
                      <m:r>
                        <a:rPr lang="es-CL" sz="2400" i="1">
                          <a:latin typeface="Cambria Math"/>
                        </a:rPr>
                        <m:t>=</m:t>
                      </m:r>
                      <m:sSub>
                        <m:sSubPr>
                          <m:ctrlPr>
                            <a:rPr lang="es-CL" sz="2400" i="1">
                              <a:latin typeface="Cambria Math"/>
                            </a:rPr>
                          </m:ctrlPr>
                        </m:sSubPr>
                        <m:e>
                          <m:r>
                            <a:rPr lang="es-CL" sz="2400" i="1">
                              <a:latin typeface="Cambria Math"/>
                            </a:rPr>
                            <m:t>𝛿</m:t>
                          </m:r>
                        </m:e>
                        <m:sub>
                          <m:r>
                            <a:rPr lang="es-CL" sz="2400" i="1">
                              <a:latin typeface="Cambria Math"/>
                            </a:rPr>
                            <m:t>𝑙</m:t>
                          </m:r>
                          <m:r>
                            <a:rPr lang="es-CL" sz="2400" i="1">
                              <a:latin typeface="Cambria Math"/>
                            </a:rPr>
                            <m:t>0</m:t>
                          </m:r>
                        </m:sub>
                      </m:sSub>
                      <m:f>
                        <m:fPr>
                          <m:ctrlPr>
                            <a:rPr lang="es-CL" sz="2400" i="1">
                              <a:latin typeface="Cambria Math"/>
                            </a:rPr>
                          </m:ctrlPr>
                        </m:fPr>
                        <m:num>
                          <m:r>
                            <a:rPr lang="es-CL" sz="2400" i="1">
                              <a:latin typeface="Cambria Math"/>
                            </a:rPr>
                            <m:t>4</m:t>
                          </m:r>
                          <m:sSup>
                            <m:sSupPr>
                              <m:ctrlPr>
                                <a:rPr lang="es-CL" sz="2400" i="1">
                                  <a:latin typeface="Cambria Math"/>
                                </a:rPr>
                              </m:ctrlPr>
                            </m:sSupPr>
                            <m:e>
                              <m:r>
                                <a:rPr lang="es-CL" sz="2400" i="1">
                                  <a:latin typeface="Cambria Math"/>
                                </a:rPr>
                                <m:t>𝑚</m:t>
                              </m:r>
                            </m:e>
                            <m:sup>
                              <m:r>
                                <a:rPr lang="es-CL" sz="2400" i="1">
                                  <a:latin typeface="Cambria Math"/>
                                </a:rPr>
                                <m:t>3</m:t>
                              </m:r>
                            </m:sup>
                          </m:sSup>
                        </m:num>
                        <m:den>
                          <m:sSup>
                            <m:sSupPr>
                              <m:ctrlPr>
                                <a:rPr lang="es-CL" sz="2400" i="1">
                                  <a:latin typeface="Cambria Math"/>
                                </a:rPr>
                              </m:ctrlPr>
                            </m:sSupPr>
                            <m:e>
                              <m:r>
                                <a:rPr lang="es-CL" sz="2400" i="1">
                                  <a:latin typeface="Cambria Math"/>
                                </a:rPr>
                                <m:t>𝑛</m:t>
                              </m:r>
                            </m:e>
                            <m:sup>
                              <m:r>
                                <a:rPr lang="es-CL" sz="2400" i="1">
                                  <a:latin typeface="Cambria Math"/>
                                </a:rPr>
                                <m:t>3</m:t>
                              </m:r>
                            </m:sup>
                          </m:sSup>
                        </m:den>
                      </m:f>
                      <m:sSup>
                        <m:sSupPr>
                          <m:ctrlPr>
                            <a:rPr lang="es-CL" sz="2400" i="1">
                              <a:latin typeface="Cambria Math"/>
                            </a:rPr>
                          </m:ctrlPr>
                        </m:sSupPr>
                        <m:e>
                          <m:r>
                            <a:rPr lang="es-CL" sz="2400" i="1">
                              <a:latin typeface="Cambria Math"/>
                            </a:rPr>
                            <m:t>(</m:t>
                          </m:r>
                          <m:r>
                            <a:rPr lang="es-CL" sz="2400" i="1">
                              <a:latin typeface="Cambria Math"/>
                            </a:rPr>
                            <m:t>𝑍</m:t>
                          </m:r>
                          <m:r>
                            <a:rPr lang="es-CL" sz="2400" i="1">
                              <a:latin typeface="Cambria Math"/>
                            </a:rPr>
                            <m:t>𝛼</m:t>
                          </m:r>
                          <m:r>
                            <a:rPr lang="es-CL" sz="2400" i="1">
                              <a:latin typeface="Cambria Math"/>
                            </a:rPr>
                            <m:t>)</m:t>
                          </m:r>
                        </m:e>
                        <m:sup>
                          <m:r>
                            <a:rPr lang="es-CL" sz="2400" i="1">
                              <a:latin typeface="Cambria Math"/>
                            </a:rPr>
                            <m:t>4</m:t>
                          </m:r>
                        </m:sup>
                      </m:sSup>
                    </m:oMath>
                  </m:oMathPara>
                </a14:m>
                <a:endParaRPr lang="es-CL" sz="2400" dirty="0" smtClean="0"/>
              </a:p>
              <a:p>
                <a:pPr algn="ctr"/>
                <a:endParaRPr lang="es-CL" sz="2400" dirty="0"/>
              </a:p>
              <a:p>
                <a:pPr algn="ctr"/>
                <a:r>
                  <a:rPr lang="es-CL" sz="2400" dirty="0" smtClean="0"/>
                  <a:t>Definamos </a:t>
                </a:r>
                <a14:m>
                  <m:oMath xmlns:m="http://schemas.openxmlformats.org/officeDocument/2006/math">
                    <m:r>
                      <a:rPr lang="es-CL" sz="2400" i="1">
                        <a:latin typeface="Cambria Math"/>
                      </a:rPr>
                      <m:t>𝛿</m:t>
                    </m:r>
                    <m:r>
                      <a:rPr lang="es-CL" sz="2400" i="1">
                        <a:latin typeface="Cambria Math"/>
                      </a:rPr>
                      <m:t>𝐸</m:t>
                    </m:r>
                  </m:oMath>
                </a14:m>
                <a:r>
                  <a:rPr lang="es-CL" sz="2400" dirty="0" smtClean="0"/>
                  <a:t> como la suma de dos términos:</a:t>
                </a:r>
              </a:p>
              <a:p>
                <a:pPr algn="ctr"/>
                <a:endParaRPr lang="es-CL" sz="2400" dirty="0" smtClean="0"/>
              </a:p>
              <a:p>
                <a:pPr algn="ctr"/>
                <a14:m>
                  <m:oMathPara xmlns:m="http://schemas.openxmlformats.org/officeDocument/2006/math">
                    <m:oMathParaPr>
                      <m:jc m:val="centerGroup"/>
                    </m:oMathParaPr>
                    <m:oMath xmlns:m="http://schemas.openxmlformats.org/officeDocument/2006/math">
                      <m:r>
                        <a:rPr lang="es-CL" sz="2400" i="1">
                          <a:latin typeface="Cambria Math"/>
                        </a:rPr>
                        <m:t>𝛿</m:t>
                      </m:r>
                      <m:r>
                        <a:rPr lang="es-CL" sz="2400" i="1">
                          <a:latin typeface="Cambria Math"/>
                        </a:rPr>
                        <m:t>𝐸</m:t>
                      </m:r>
                      <m:r>
                        <a:rPr lang="es-CL" sz="2400" i="1">
                          <a:latin typeface="Cambria Math"/>
                        </a:rPr>
                        <m:t>=</m:t>
                      </m:r>
                      <m:r>
                        <a:rPr lang="es-CL" sz="2400" i="1">
                          <a:latin typeface="Cambria Math"/>
                        </a:rPr>
                        <m:t>𝛿</m:t>
                      </m:r>
                      <m:sSup>
                        <m:sSupPr>
                          <m:ctrlPr>
                            <a:rPr lang="es-CL" sz="2400" i="1">
                              <a:latin typeface="Cambria Math"/>
                            </a:rPr>
                          </m:ctrlPr>
                        </m:sSupPr>
                        <m:e>
                          <m:r>
                            <a:rPr lang="es-CL" sz="2400" i="1">
                              <a:latin typeface="Cambria Math"/>
                            </a:rPr>
                            <m:t>𝐸</m:t>
                          </m:r>
                        </m:e>
                        <m:sup>
                          <m:r>
                            <a:rPr lang="es-CL" sz="2400" i="1">
                              <a:latin typeface="Cambria Math"/>
                            </a:rPr>
                            <m:t>1</m:t>
                          </m:r>
                        </m:sup>
                      </m:sSup>
                      <m:r>
                        <a:rPr lang="es-CL" sz="2400" i="1">
                          <a:latin typeface="Cambria Math"/>
                        </a:rPr>
                        <m:t>+</m:t>
                      </m:r>
                      <m:r>
                        <a:rPr lang="es-CL" sz="2400" i="1">
                          <a:latin typeface="Cambria Math"/>
                        </a:rPr>
                        <m:t>𝛿</m:t>
                      </m:r>
                      <m:sSup>
                        <m:sSupPr>
                          <m:ctrlPr>
                            <a:rPr lang="es-CL" sz="2400" i="1">
                              <a:latin typeface="Cambria Math"/>
                            </a:rPr>
                          </m:ctrlPr>
                        </m:sSupPr>
                        <m:e>
                          <m:r>
                            <a:rPr lang="es-CL" sz="2400" i="1">
                              <a:latin typeface="Cambria Math"/>
                            </a:rPr>
                            <m:t>𝐸</m:t>
                          </m:r>
                        </m:e>
                        <m:sup>
                          <m:r>
                            <a:rPr lang="es-CL" sz="2400" i="1">
                              <a:latin typeface="Cambria Math"/>
                            </a:rPr>
                            <m:t>2</m:t>
                          </m:r>
                        </m:sup>
                      </m:sSup>
                    </m:oMath>
                  </m:oMathPara>
                </a14:m>
                <a:endParaRPr lang="es-CL" sz="2400" dirty="0" smtClean="0"/>
              </a:p>
              <a:p>
                <a:pPr algn="ctr"/>
                <a:endParaRPr lang="es-CL" sz="2400" dirty="0" smtClean="0"/>
              </a:p>
              <a:p>
                <a:pPr algn="ctr"/>
                <a:r>
                  <a:rPr lang="es-CL" sz="2400" dirty="0" smtClean="0"/>
                  <a:t>Luego:</a:t>
                </a:r>
              </a:p>
              <a:p>
                <a:pPr algn="ctr"/>
                <a14:m>
                  <m:oMathPara xmlns:m="http://schemas.openxmlformats.org/officeDocument/2006/math">
                    <m:oMathParaPr>
                      <m:jc m:val="centerGroup"/>
                    </m:oMathParaPr>
                    <m:oMath xmlns:m="http://schemas.openxmlformats.org/officeDocument/2006/math">
                      <m:r>
                        <a:rPr lang="es-CL" sz="2400" i="1">
                          <a:latin typeface="Cambria Math"/>
                        </a:rPr>
                        <m:t>𝛿</m:t>
                      </m:r>
                      <m:sSup>
                        <m:sSupPr>
                          <m:ctrlPr>
                            <a:rPr lang="es-CL" sz="2400" i="1">
                              <a:latin typeface="Cambria Math"/>
                            </a:rPr>
                          </m:ctrlPr>
                        </m:sSupPr>
                        <m:e>
                          <m:sSub>
                            <m:sSubPr>
                              <m:ctrlPr>
                                <a:rPr lang="es-CL" sz="2400" i="1">
                                  <a:latin typeface="Cambria Math"/>
                                </a:rPr>
                              </m:ctrlPr>
                            </m:sSubPr>
                            <m:e>
                              <m:r>
                                <a:rPr lang="es-CL" sz="2400" i="1">
                                  <a:latin typeface="Cambria Math"/>
                                </a:rPr>
                                <m:t>𝐸</m:t>
                              </m:r>
                            </m:e>
                            <m:sub>
                              <m:r>
                                <a:rPr lang="es-CL" sz="2400" i="1">
                                  <a:latin typeface="Cambria Math"/>
                                </a:rPr>
                                <m:t>𝑛</m:t>
                              </m:r>
                              <m:r>
                                <a:rPr lang="es-CL" sz="2400" i="1">
                                  <a:latin typeface="Cambria Math"/>
                                </a:rPr>
                                <m:t>,</m:t>
                              </m:r>
                              <m:r>
                                <a:rPr lang="es-CL" sz="2400" i="1">
                                  <a:latin typeface="Cambria Math"/>
                                </a:rPr>
                                <m:t>𝑙</m:t>
                              </m:r>
                              <m:r>
                                <a:rPr lang="es-CL" sz="2400" i="1">
                                  <a:latin typeface="Cambria Math"/>
                                </a:rPr>
                                <m:t>,</m:t>
                              </m:r>
                              <m:r>
                                <a:rPr lang="es-CL" sz="2400" i="1">
                                  <a:latin typeface="Cambria Math"/>
                                </a:rPr>
                                <m:t>𝑗</m:t>
                              </m:r>
                            </m:sub>
                          </m:sSub>
                        </m:e>
                        <m:sup>
                          <m:r>
                            <a:rPr lang="es-CL" sz="2400" i="1">
                              <a:latin typeface="Cambria Math"/>
                            </a:rPr>
                            <m:t>1</m:t>
                          </m:r>
                        </m:sup>
                      </m:sSup>
                      <m:r>
                        <a:rPr lang="es-CL" sz="2400" i="1">
                          <a:latin typeface="Cambria Math"/>
                        </a:rPr>
                        <m:t>= </m:t>
                      </m:r>
                      <m:f>
                        <m:fPr>
                          <m:ctrlPr>
                            <a:rPr lang="es-CL" sz="2400" i="1">
                              <a:latin typeface="Cambria Math"/>
                            </a:rPr>
                          </m:ctrlPr>
                        </m:fPr>
                        <m:num>
                          <m:r>
                            <a:rPr lang="es-CL" sz="2400" i="1">
                              <a:latin typeface="Cambria Math"/>
                            </a:rPr>
                            <m:t>𝑒</m:t>
                          </m:r>
                          <m:r>
                            <a:rPr lang="es-CL" sz="2400" i="1">
                              <a:latin typeface="Cambria Math"/>
                            </a:rPr>
                            <m:t>𝛼</m:t>
                          </m:r>
                        </m:num>
                        <m:den>
                          <m:r>
                            <a:rPr lang="es-CL" sz="2400" i="1">
                              <a:latin typeface="Cambria Math"/>
                            </a:rPr>
                            <m:t>3</m:t>
                          </m:r>
                          <m:r>
                            <a:rPr lang="es-CL" sz="2400" i="1">
                              <a:latin typeface="Cambria Math"/>
                            </a:rPr>
                            <m:t>𝜋</m:t>
                          </m:r>
                          <m:sSup>
                            <m:sSupPr>
                              <m:ctrlPr>
                                <a:rPr lang="es-CL" sz="2400" i="1">
                                  <a:latin typeface="Cambria Math"/>
                                </a:rPr>
                              </m:ctrlPr>
                            </m:sSupPr>
                            <m:e>
                              <m:r>
                                <a:rPr lang="es-CL" sz="2400" i="1">
                                  <a:latin typeface="Cambria Math"/>
                                </a:rPr>
                                <m:t>𝑚</m:t>
                              </m:r>
                            </m:e>
                            <m:sup>
                              <m:r>
                                <a:rPr lang="es-CL" sz="2400" i="1">
                                  <a:latin typeface="Cambria Math"/>
                                </a:rPr>
                                <m:t>2</m:t>
                              </m:r>
                            </m:sup>
                          </m:sSup>
                        </m:den>
                      </m:f>
                      <m:nary>
                        <m:naryPr>
                          <m:limLoc m:val="undOvr"/>
                          <m:subHide m:val="on"/>
                          <m:supHide m:val="on"/>
                          <m:ctrlPr>
                            <a:rPr lang="es-CL" sz="2400" i="1">
                              <a:latin typeface="Cambria Math"/>
                            </a:rPr>
                          </m:ctrlPr>
                        </m:naryPr>
                        <m:sub/>
                        <m:sup/>
                        <m:e>
                          <m:sSup>
                            <m:sSupPr>
                              <m:ctrlPr>
                                <a:rPr lang="es-CL" sz="2400" i="1">
                                  <a:latin typeface="Cambria Math"/>
                                </a:rPr>
                              </m:ctrlPr>
                            </m:sSupPr>
                            <m:e>
                              <m:r>
                                <a:rPr lang="es-CL" sz="2400" i="1">
                                  <a:latin typeface="Cambria Math"/>
                                </a:rPr>
                                <m:t>𝑑</m:t>
                              </m:r>
                            </m:e>
                            <m:sup>
                              <m:r>
                                <a:rPr lang="es-CL" sz="2400" i="1">
                                  <a:latin typeface="Cambria Math"/>
                                </a:rPr>
                                <m:t>3</m:t>
                              </m:r>
                            </m:sup>
                          </m:sSup>
                        </m:e>
                      </m:nary>
                      <m:r>
                        <a:rPr lang="es-CL" sz="2400" i="1">
                          <a:latin typeface="Cambria Math"/>
                        </a:rPr>
                        <m:t>𝑥</m:t>
                      </m:r>
                      <m:sSup>
                        <m:sSupPr>
                          <m:ctrlPr>
                            <a:rPr lang="es-CL" sz="2400" i="1">
                              <a:latin typeface="Cambria Math"/>
                            </a:rPr>
                          </m:ctrlPr>
                        </m:sSupPr>
                        <m:e>
                          <m:sSub>
                            <m:sSubPr>
                              <m:ctrlPr>
                                <a:rPr lang="es-CL" sz="2400" i="1">
                                  <a:latin typeface="Cambria Math"/>
                                </a:rPr>
                              </m:ctrlPr>
                            </m:sSubPr>
                            <m:e>
                              <m:r>
                                <a:rPr lang="es-CL" sz="2400" i="1">
                                  <a:latin typeface="Cambria Math"/>
                                </a:rPr>
                                <m:t>𝜓</m:t>
                              </m:r>
                            </m:e>
                            <m:sub>
                              <m:r>
                                <a:rPr lang="es-CL" sz="2400" i="1">
                                  <a:latin typeface="Cambria Math"/>
                                </a:rPr>
                                <m:t>𝑛</m:t>
                              </m:r>
                              <m:r>
                                <a:rPr lang="es-CL" sz="2400" i="1">
                                  <a:latin typeface="Cambria Math"/>
                                </a:rPr>
                                <m:t>,</m:t>
                              </m:r>
                              <m:r>
                                <a:rPr lang="es-CL" sz="2400" i="1">
                                  <a:latin typeface="Cambria Math"/>
                                </a:rPr>
                                <m:t>𝑙</m:t>
                              </m:r>
                              <m:r>
                                <a:rPr lang="es-CL" sz="2400" i="1">
                                  <a:latin typeface="Cambria Math"/>
                                </a:rPr>
                                <m:t>,</m:t>
                              </m:r>
                              <m:r>
                                <a:rPr lang="es-CL" sz="2400" i="1">
                                  <a:latin typeface="Cambria Math"/>
                                </a:rPr>
                                <m:t>𝑗</m:t>
                              </m:r>
                            </m:sub>
                          </m:sSub>
                        </m:e>
                        <m:sup>
                          <m:r>
                            <a:rPr lang="es-CL" sz="2400" i="1">
                              <a:latin typeface="Cambria Math"/>
                            </a:rPr>
                            <m:t>†</m:t>
                          </m:r>
                        </m:sup>
                      </m:sSup>
                      <m:d>
                        <m:dPr>
                          <m:ctrlPr>
                            <a:rPr lang="es-CL" sz="2400" i="1">
                              <a:latin typeface="Cambria Math"/>
                            </a:rPr>
                          </m:ctrlPr>
                        </m:dPr>
                        <m:e>
                          <m:r>
                            <a:rPr lang="es-CL" sz="2400" i="1">
                              <a:latin typeface="Cambria Math"/>
                            </a:rPr>
                            <m:t>𝑥</m:t>
                          </m:r>
                        </m:e>
                      </m:d>
                      <m:r>
                        <a:rPr lang="es-CL" sz="2400" i="1">
                          <a:latin typeface="Cambria Math"/>
                        </a:rPr>
                        <m:t>(</m:t>
                      </m:r>
                      <m:func>
                        <m:funcPr>
                          <m:ctrlPr>
                            <a:rPr lang="es-CL" sz="2400" i="1">
                              <a:latin typeface="Cambria Math"/>
                            </a:rPr>
                          </m:ctrlPr>
                        </m:funcPr>
                        <m:fName>
                          <m:r>
                            <m:rPr>
                              <m:sty m:val="p"/>
                            </m:rPr>
                            <a:rPr lang="es-CL" sz="2400">
                              <a:latin typeface="Cambria Math"/>
                            </a:rPr>
                            <m:t>ln</m:t>
                          </m:r>
                        </m:fName>
                        <m:e>
                          <m:f>
                            <m:fPr>
                              <m:ctrlPr>
                                <a:rPr lang="es-CL" sz="2400" i="1">
                                  <a:latin typeface="Cambria Math"/>
                                </a:rPr>
                              </m:ctrlPr>
                            </m:fPr>
                            <m:num>
                              <m:r>
                                <a:rPr lang="es-CL" sz="2400" i="1">
                                  <a:latin typeface="Cambria Math"/>
                                </a:rPr>
                                <m:t>𝑚</m:t>
                              </m:r>
                            </m:num>
                            <m:den>
                              <m:r>
                                <a:rPr lang="es-CL" sz="2400" i="1">
                                  <a:latin typeface="Cambria Math"/>
                                </a:rPr>
                                <m:t>𝜇</m:t>
                              </m:r>
                            </m:den>
                          </m:f>
                        </m:e>
                      </m:func>
                      <m:r>
                        <a:rPr lang="es-CL" sz="2400" i="1">
                          <a:latin typeface="Cambria Math"/>
                        </a:rPr>
                        <m:t>−</m:t>
                      </m:r>
                      <m:f>
                        <m:fPr>
                          <m:ctrlPr>
                            <a:rPr lang="es-CL" sz="2400" i="1">
                              <a:latin typeface="Cambria Math"/>
                            </a:rPr>
                          </m:ctrlPr>
                        </m:fPr>
                        <m:num>
                          <m:r>
                            <a:rPr lang="es-CL" sz="2400" i="1">
                              <a:latin typeface="Cambria Math"/>
                            </a:rPr>
                            <m:t>3</m:t>
                          </m:r>
                        </m:num>
                        <m:den>
                          <m:r>
                            <a:rPr lang="es-CL" sz="2400" i="1">
                              <a:latin typeface="Cambria Math"/>
                            </a:rPr>
                            <m:t>8</m:t>
                          </m:r>
                        </m:den>
                      </m:f>
                      <m:r>
                        <a:rPr lang="es-CL" sz="2400" i="1">
                          <a:latin typeface="Cambria Math"/>
                        </a:rPr>
                        <m:t>−</m:t>
                      </m:r>
                      <m:f>
                        <m:fPr>
                          <m:ctrlPr>
                            <a:rPr lang="es-CL" sz="2400" i="1">
                              <a:latin typeface="Cambria Math"/>
                            </a:rPr>
                          </m:ctrlPr>
                        </m:fPr>
                        <m:num>
                          <m:r>
                            <a:rPr lang="es-CL" sz="2400" i="1">
                              <a:latin typeface="Cambria Math"/>
                            </a:rPr>
                            <m:t>1</m:t>
                          </m:r>
                        </m:num>
                        <m:den>
                          <m:r>
                            <a:rPr lang="es-CL" sz="2400" i="1">
                              <a:latin typeface="Cambria Math"/>
                            </a:rPr>
                            <m:t>5</m:t>
                          </m:r>
                        </m:den>
                      </m:f>
                      <m:r>
                        <a:rPr lang="es-CL" sz="2400" i="1">
                          <a:latin typeface="Cambria Math"/>
                        </a:rPr>
                        <m:t>)</m:t>
                      </m:r>
                      <m:d>
                        <m:dPr>
                          <m:begChr m:val="["/>
                          <m:endChr m:val="]"/>
                          <m:ctrlPr>
                            <a:rPr lang="es-CL" sz="2400" i="1">
                              <a:latin typeface="Cambria Math"/>
                            </a:rPr>
                          </m:ctrlPr>
                        </m:dPr>
                        <m:e>
                          <m:r>
                            <m:rPr>
                              <m:sty m:val="p"/>
                            </m:rPr>
                            <a:rPr lang="es-CL" sz="2400">
                              <a:latin typeface="Cambria Math"/>
                            </a:rPr>
                            <m:t>Δ</m:t>
                          </m:r>
                          <m:sSup>
                            <m:sSupPr>
                              <m:ctrlPr>
                                <a:rPr lang="es-CL" sz="2400" i="1">
                                  <a:latin typeface="Cambria Math"/>
                                </a:rPr>
                              </m:ctrlPr>
                            </m:sSupPr>
                            <m:e>
                              <m:r>
                                <a:rPr lang="es-CL" sz="2400" i="1">
                                  <a:latin typeface="Cambria Math"/>
                                </a:rPr>
                                <m:t>𝐴</m:t>
                              </m:r>
                            </m:e>
                            <m:sup>
                              <m:r>
                                <a:rPr lang="es-CL" sz="2400" i="1">
                                  <a:latin typeface="Cambria Math"/>
                                </a:rPr>
                                <m:t>0</m:t>
                              </m:r>
                            </m:sup>
                          </m:sSup>
                          <m:d>
                            <m:dPr>
                              <m:ctrlPr>
                                <a:rPr lang="es-CL" sz="2400" i="1">
                                  <a:latin typeface="Cambria Math"/>
                                </a:rPr>
                              </m:ctrlPr>
                            </m:dPr>
                            <m:e>
                              <m:r>
                                <a:rPr lang="es-CL" sz="2400" i="1">
                                  <a:latin typeface="Cambria Math"/>
                                </a:rPr>
                                <m:t>𝑥</m:t>
                              </m:r>
                            </m:e>
                          </m:d>
                        </m:e>
                      </m:d>
                      <m:sSub>
                        <m:sSubPr>
                          <m:ctrlPr>
                            <a:rPr lang="es-CL" sz="2400" i="1">
                              <a:latin typeface="Cambria Math"/>
                            </a:rPr>
                          </m:ctrlPr>
                        </m:sSubPr>
                        <m:e>
                          <m:r>
                            <a:rPr lang="es-CL" sz="2400" i="1">
                              <a:latin typeface="Cambria Math"/>
                            </a:rPr>
                            <m:t>𝜓</m:t>
                          </m:r>
                        </m:e>
                        <m:sub>
                          <m:r>
                            <a:rPr lang="es-CL" sz="2400" i="1">
                              <a:latin typeface="Cambria Math"/>
                            </a:rPr>
                            <m:t>𝑛</m:t>
                          </m:r>
                          <m:r>
                            <a:rPr lang="es-CL" sz="2400" i="1">
                              <a:latin typeface="Cambria Math"/>
                            </a:rPr>
                            <m:t>,</m:t>
                          </m:r>
                          <m:r>
                            <a:rPr lang="es-CL" sz="2400" i="1">
                              <a:latin typeface="Cambria Math"/>
                            </a:rPr>
                            <m:t>𝑙</m:t>
                          </m:r>
                          <m:r>
                            <a:rPr lang="es-CL" sz="2400" i="1">
                              <a:latin typeface="Cambria Math"/>
                            </a:rPr>
                            <m:t>,</m:t>
                          </m:r>
                          <m:r>
                            <a:rPr lang="es-CL" sz="2400" i="1">
                              <a:latin typeface="Cambria Math"/>
                            </a:rPr>
                            <m:t>𝑗</m:t>
                          </m:r>
                        </m:sub>
                      </m:sSub>
                    </m:oMath>
                  </m:oMathPara>
                </a14:m>
                <a:endParaRPr lang="es-CL" sz="2400" dirty="0"/>
              </a:p>
            </p:txBody>
          </p:sp>
        </mc:Choice>
        <mc:Fallback xmlns="">
          <p:sp>
            <p:nvSpPr>
              <p:cNvPr id="6" name="5 CuadroTexto"/>
              <p:cNvSpPr txBox="1">
                <a:spLocks noRot="1" noChangeAspect="1" noMove="1" noResize="1" noEditPoints="1" noAdjustHandles="1" noChangeArrowheads="1" noChangeShapeType="1" noTextEdit="1"/>
              </p:cNvSpPr>
              <p:nvPr/>
            </p:nvSpPr>
            <p:spPr>
              <a:xfrm>
                <a:off x="251520" y="980728"/>
                <a:ext cx="8640960" cy="5019131"/>
              </a:xfrm>
              <a:prstGeom prst="rect">
                <a:avLst/>
              </a:prstGeom>
              <a:blipFill rotWithShape="1">
                <a:blip r:embed="rId2"/>
                <a:stretch>
                  <a:fillRect t="-972"/>
                </a:stretch>
              </a:blipFill>
            </p:spPr>
            <p:txBody>
              <a:bodyPr/>
              <a:lstStyle/>
              <a:p>
                <a:r>
                  <a:rPr lang="es-CL">
                    <a:noFill/>
                  </a:rPr>
                  <a:t> </a:t>
                </a:r>
              </a:p>
            </p:txBody>
          </p:sp>
        </mc:Fallback>
      </mc:AlternateContent>
    </p:spTree>
    <p:extLst>
      <p:ext uri="{BB962C8B-B14F-4D97-AF65-F5344CB8AC3E}">
        <p14:creationId xmlns:p14="http://schemas.microsoft.com/office/powerpoint/2010/main" val="3407272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4 CuadroTexto"/>
          <p:cNvSpPr txBox="1"/>
          <p:nvPr/>
        </p:nvSpPr>
        <p:spPr>
          <a:xfrm>
            <a:off x="0" y="0"/>
            <a:ext cx="9144000" cy="523220"/>
          </a:xfrm>
          <a:prstGeom prst="rect">
            <a:avLst/>
          </a:prstGeom>
          <a:noFill/>
        </p:spPr>
        <p:txBody>
          <a:bodyPr wrap="square" rtlCol="0">
            <a:spAutoFit/>
          </a:bodyPr>
          <a:lstStyle/>
          <a:p>
            <a:pPr algn="ctr"/>
            <a:r>
              <a:rPr lang="es-CL" sz="2800" dirty="0" smtClean="0">
                <a:solidFill>
                  <a:schemeClr val="bg1"/>
                </a:solidFill>
              </a:rPr>
              <a:t>El efecto </a:t>
            </a:r>
            <a:r>
              <a:rPr lang="es-CL" sz="2800" dirty="0" err="1" smtClean="0">
                <a:solidFill>
                  <a:schemeClr val="bg1"/>
                </a:solidFill>
              </a:rPr>
              <a:t>Lamb</a:t>
            </a:r>
            <a:endParaRPr lang="es-CL" sz="2800" dirty="0">
              <a:solidFill>
                <a:schemeClr val="bg1"/>
              </a:solidFill>
            </a:endParaRPr>
          </a:p>
        </p:txBody>
      </p:sp>
      <mc:AlternateContent xmlns:mc="http://schemas.openxmlformats.org/markup-compatibility/2006" xmlns:a14="http://schemas.microsoft.com/office/drawing/2010/main">
        <mc:Choice Requires="a14">
          <p:sp>
            <p:nvSpPr>
              <p:cNvPr id="6" name="5 CuadroTexto"/>
              <p:cNvSpPr txBox="1"/>
              <p:nvPr/>
            </p:nvSpPr>
            <p:spPr>
              <a:xfrm>
                <a:off x="251520" y="908720"/>
                <a:ext cx="8640960" cy="63158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sz="2400" i="1">
                          <a:latin typeface="Cambria Math"/>
                        </a:rPr>
                        <m:t>𝛿</m:t>
                      </m:r>
                      <m:sSup>
                        <m:sSupPr>
                          <m:ctrlPr>
                            <a:rPr lang="es-CL" sz="2400" i="1">
                              <a:latin typeface="Cambria Math"/>
                            </a:rPr>
                          </m:ctrlPr>
                        </m:sSupPr>
                        <m:e>
                          <m:sSub>
                            <m:sSubPr>
                              <m:ctrlPr>
                                <a:rPr lang="es-CL" sz="2400" i="1">
                                  <a:latin typeface="Cambria Math"/>
                                </a:rPr>
                              </m:ctrlPr>
                            </m:sSubPr>
                            <m:e>
                              <m:r>
                                <a:rPr lang="es-CL" sz="2400" i="1">
                                  <a:latin typeface="Cambria Math"/>
                                </a:rPr>
                                <m:t>𝐸</m:t>
                              </m:r>
                            </m:e>
                            <m:sub>
                              <m:r>
                                <a:rPr lang="es-CL" sz="2400" i="1">
                                  <a:latin typeface="Cambria Math"/>
                                </a:rPr>
                                <m:t>𝑛</m:t>
                              </m:r>
                              <m:r>
                                <a:rPr lang="es-CL" sz="2400" i="1">
                                  <a:latin typeface="Cambria Math"/>
                                </a:rPr>
                                <m:t>,</m:t>
                              </m:r>
                              <m:r>
                                <a:rPr lang="es-CL" sz="2400" i="1">
                                  <a:latin typeface="Cambria Math"/>
                                </a:rPr>
                                <m:t>𝑙</m:t>
                              </m:r>
                              <m:r>
                                <a:rPr lang="es-CL" sz="2400" i="1">
                                  <a:latin typeface="Cambria Math"/>
                                </a:rPr>
                                <m:t>,</m:t>
                              </m:r>
                              <m:r>
                                <a:rPr lang="es-CL" sz="2400" i="1">
                                  <a:latin typeface="Cambria Math"/>
                                </a:rPr>
                                <m:t>𝑗</m:t>
                              </m:r>
                            </m:sub>
                          </m:sSub>
                        </m:e>
                        <m:sup>
                          <m:r>
                            <a:rPr lang="es-CL" sz="2400" i="1">
                              <a:latin typeface="Cambria Math"/>
                            </a:rPr>
                            <m:t>1</m:t>
                          </m:r>
                        </m:sup>
                      </m:sSup>
                      <m:r>
                        <a:rPr lang="es-CL" sz="2400" i="1">
                          <a:latin typeface="Cambria Math"/>
                        </a:rPr>
                        <m:t>=</m:t>
                      </m:r>
                      <m:sSub>
                        <m:sSubPr>
                          <m:ctrlPr>
                            <a:rPr lang="es-CL" sz="2400" i="1">
                              <a:latin typeface="Cambria Math"/>
                            </a:rPr>
                          </m:ctrlPr>
                        </m:sSubPr>
                        <m:e>
                          <m:r>
                            <a:rPr lang="es-CL" sz="2400" i="1">
                              <a:latin typeface="Cambria Math"/>
                            </a:rPr>
                            <m:t>𝛿</m:t>
                          </m:r>
                        </m:e>
                        <m:sub>
                          <m:r>
                            <a:rPr lang="es-CL" sz="2400" i="1">
                              <a:latin typeface="Cambria Math"/>
                            </a:rPr>
                            <m:t>𝑙</m:t>
                          </m:r>
                          <m:r>
                            <a:rPr lang="es-CL" sz="2400" i="1">
                              <a:latin typeface="Cambria Math"/>
                            </a:rPr>
                            <m:t>0</m:t>
                          </m:r>
                        </m:sub>
                      </m:sSub>
                      <m:f>
                        <m:fPr>
                          <m:ctrlPr>
                            <a:rPr lang="es-CL" sz="2400" i="1">
                              <a:latin typeface="Cambria Math"/>
                            </a:rPr>
                          </m:ctrlPr>
                        </m:fPr>
                        <m:num>
                          <m:r>
                            <a:rPr lang="es-CL" sz="2400" i="1">
                              <a:latin typeface="Cambria Math"/>
                            </a:rPr>
                            <m:t>4</m:t>
                          </m:r>
                          <m:r>
                            <a:rPr lang="es-CL" sz="2400" i="1">
                              <a:latin typeface="Cambria Math"/>
                            </a:rPr>
                            <m:t>𝑚</m:t>
                          </m:r>
                          <m:r>
                            <a:rPr lang="es-CL" sz="2400" i="1">
                              <a:latin typeface="Cambria Math"/>
                            </a:rPr>
                            <m:t>𝛼</m:t>
                          </m:r>
                        </m:num>
                        <m:den>
                          <m:r>
                            <a:rPr lang="es-CL" sz="2400" i="1">
                              <a:latin typeface="Cambria Math"/>
                            </a:rPr>
                            <m:t>3</m:t>
                          </m:r>
                          <m:r>
                            <a:rPr lang="es-CL" sz="2400" i="1">
                              <a:latin typeface="Cambria Math"/>
                            </a:rPr>
                            <m:t>𝜋</m:t>
                          </m:r>
                          <m:sSup>
                            <m:sSupPr>
                              <m:ctrlPr>
                                <a:rPr lang="es-CL" sz="2400" i="1">
                                  <a:latin typeface="Cambria Math"/>
                                </a:rPr>
                              </m:ctrlPr>
                            </m:sSupPr>
                            <m:e>
                              <m:r>
                                <a:rPr lang="es-CL" sz="2400" i="1">
                                  <a:latin typeface="Cambria Math"/>
                                </a:rPr>
                                <m:t>𝑛</m:t>
                              </m:r>
                            </m:e>
                            <m:sup>
                              <m:r>
                                <a:rPr lang="es-CL" sz="2400" i="1">
                                  <a:latin typeface="Cambria Math"/>
                                </a:rPr>
                                <m:t>3</m:t>
                              </m:r>
                            </m:sup>
                          </m:sSup>
                        </m:den>
                      </m:f>
                      <m:sSup>
                        <m:sSupPr>
                          <m:ctrlPr>
                            <a:rPr lang="es-CL" sz="2400" i="1">
                              <a:latin typeface="Cambria Math"/>
                            </a:rPr>
                          </m:ctrlPr>
                        </m:sSupPr>
                        <m:e>
                          <m:d>
                            <m:dPr>
                              <m:ctrlPr>
                                <a:rPr lang="es-CL" sz="2400" i="1">
                                  <a:latin typeface="Cambria Math"/>
                                </a:rPr>
                              </m:ctrlPr>
                            </m:dPr>
                            <m:e>
                              <m:r>
                                <a:rPr lang="es-CL" sz="2400" i="1">
                                  <a:latin typeface="Cambria Math"/>
                                </a:rPr>
                                <m:t>𝑍</m:t>
                              </m:r>
                              <m:r>
                                <a:rPr lang="es-CL" sz="2400" i="1">
                                  <a:latin typeface="Cambria Math"/>
                                </a:rPr>
                                <m:t>𝛼</m:t>
                              </m:r>
                            </m:e>
                          </m:d>
                        </m:e>
                        <m:sup>
                          <m:r>
                            <a:rPr lang="es-CL" sz="2400" i="1">
                              <a:latin typeface="Cambria Math"/>
                            </a:rPr>
                            <m:t>4</m:t>
                          </m:r>
                        </m:sup>
                      </m:sSup>
                      <m:r>
                        <a:rPr lang="es-CL" sz="2400" i="1">
                          <a:latin typeface="Cambria Math"/>
                        </a:rPr>
                        <m:t>(</m:t>
                      </m:r>
                      <m:func>
                        <m:funcPr>
                          <m:ctrlPr>
                            <a:rPr lang="es-CL" sz="2400" i="1">
                              <a:latin typeface="Cambria Math"/>
                            </a:rPr>
                          </m:ctrlPr>
                        </m:funcPr>
                        <m:fName>
                          <m:r>
                            <m:rPr>
                              <m:sty m:val="p"/>
                            </m:rPr>
                            <a:rPr lang="es-CL" sz="2400">
                              <a:latin typeface="Cambria Math"/>
                            </a:rPr>
                            <m:t>ln</m:t>
                          </m:r>
                        </m:fName>
                        <m:e>
                          <m:f>
                            <m:fPr>
                              <m:ctrlPr>
                                <a:rPr lang="es-CL" sz="2400" i="1">
                                  <a:latin typeface="Cambria Math"/>
                                </a:rPr>
                              </m:ctrlPr>
                            </m:fPr>
                            <m:num>
                              <m:r>
                                <a:rPr lang="es-CL" sz="2400" i="1">
                                  <a:latin typeface="Cambria Math"/>
                                </a:rPr>
                                <m:t>𝑚</m:t>
                              </m:r>
                            </m:num>
                            <m:den>
                              <m:r>
                                <a:rPr lang="es-CL" sz="2400" i="1">
                                  <a:latin typeface="Cambria Math"/>
                                </a:rPr>
                                <m:t>𝜇</m:t>
                              </m:r>
                            </m:den>
                          </m:f>
                        </m:e>
                      </m:func>
                      <m:r>
                        <a:rPr lang="es-CL" sz="2400" i="1">
                          <a:latin typeface="Cambria Math"/>
                        </a:rPr>
                        <m:t>−</m:t>
                      </m:r>
                      <m:f>
                        <m:fPr>
                          <m:ctrlPr>
                            <a:rPr lang="es-CL" sz="2400" i="1">
                              <a:latin typeface="Cambria Math"/>
                            </a:rPr>
                          </m:ctrlPr>
                        </m:fPr>
                        <m:num>
                          <m:r>
                            <a:rPr lang="es-CL" sz="2400" i="1">
                              <a:latin typeface="Cambria Math"/>
                            </a:rPr>
                            <m:t>3</m:t>
                          </m:r>
                        </m:num>
                        <m:den>
                          <m:r>
                            <a:rPr lang="es-CL" sz="2400" i="1">
                              <a:latin typeface="Cambria Math"/>
                            </a:rPr>
                            <m:t>8</m:t>
                          </m:r>
                        </m:den>
                      </m:f>
                      <m:r>
                        <a:rPr lang="es-CL" sz="2400" i="1">
                          <a:latin typeface="Cambria Math"/>
                        </a:rPr>
                        <m:t>−</m:t>
                      </m:r>
                      <m:f>
                        <m:fPr>
                          <m:ctrlPr>
                            <a:rPr lang="es-CL" sz="2400" i="1">
                              <a:latin typeface="Cambria Math"/>
                            </a:rPr>
                          </m:ctrlPr>
                        </m:fPr>
                        <m:num>
                          <m:r>
                            <a:rPr lang="es-CL" sz="2400" i="1">
                              <a:latin typeface="Cambria Math"/>
                            </a:rPr>
                            <m:t>1</m:t>
                          </m:r>
                        </m:num>
                        <m:den>
                          <m:r>
                            <a:rPr lang="es-CL" sz="2400" i="1">
                              <a:latin typeface="Cambria Math"/>
                            </a:rPr>
                            <m:t>5</m:t>
                          </m:r>
                        </m:den>
                      </m:f>
                      <m:r>
                        <a:rPr lang="es-CL" sz="2400" i="1">
                          <a:latin typeface="Cambria Math"/>
                        </a:rPr>
                        <m:t>)</m:t>
                      </m:r>
                    </m:oMath>
                  </m:oMathPara>
                </a14:m>
                <a:endParaRPr lang="es-CL" sz="2400" dirty="0" smtClean="0"/>
              </a:p>
              <a:p>
                <a:endParaRPr lang="es-CL" sz="2400" dirty="0"/>
              </a:p>
              <a:p>
                <a:pPr algn="ctr"/>
                <a:r>
                  <a:rPr lang="es-CL" sz="2400" dirty="0" smtClean="0"/>
                  <a:t>y</a:t>
                </a:r>
              </a:p>
              <a:p>
                <a:pPr algn="ctr"/>
                <a:endParaRPr lang="es-CL" sz="2400" dirty="0"/>
              </a:p>
              <a:p>
                <a:pPr algn="ctr"/>
                <a14:m>
                  <m:oMathPara xmlns:m="http://schemas.openxmlformats.org/officeDocument/2006/math">
                    <m:oMathParaPr>
                      <m:jc m:val="centerGroup"/>
                    </m:oMathParaPr>
                    <m:oMath xmlns:m="http://schemas.openxmlformats.org/officeDocument/2006/math">
                      <m:sSup>
                        <m:sSupPr>
                          <m:ctrlPr>
                            <a:rPr lang="es-CL" sz="2400" i="1">
                              <a:latin typeface="Cambria Math"/>
                            </a:rPr>
                          </m:ctrlPr>
                        </m:sSupPr>
                        <m:e>
                          <m:sSub>
                            <m:sSubPr>
                              <m:ctrlPr>
                                <a:rPr lang="es-CL" sz="2400" i="1">
                                  <a:latin typeface="Cambria Math"/>
                                </a:rPr>
                              </m:ctrlPr>
                            </m:sSubPr>
                            <m:e>
                              <m:r>
                                <a:rPr lang="es-CL" sz="2400" i="1">
                                  <a:latin typeface="Cambria Math"/>
                                </a:rPr>
                                <m:t>𝛿</m:t>
                              </m:r>
                              <m:r>
                                <a:rPr lang="es-CL" sz="2400" i="1">
                                  <a:latin typeface="Cambria Math"/>
                                </a:rPr>
                                <m:t>𝐸</m:t>
                              </m:r>
                            </m:e>
                            <m:sub>
                              <m:r>
                                <a:rPr lang="es-CL" sz="2400" i="1">
                                  <a:latin typeface="Cambria Math"/>
                                </a:rPr>
                                <m:t>𝑛𝑙𝑗</m:t>
                              </m:r>
                            </m:sub>
                          </m:sSub>
                        </m:e>
                        <m:sup>
                          <m:r>
                            <a:rPr lang="es-CL" sz="2400" i="1">
                              <a:latin typeface="Cambria Math"/>
                            </a:rPr>
                            <m:t>2</m:t>
                          </m:r>
                        </m:sup>
                      </m:sSup>
                      <m:r>
                        <a:rPr lang="es-CL" sz="2400" i="1">
                          <a:latin typeface="Cambria Math"/>
                        </a:rPr>
                        <m:t>=</m:t>
                      </m:r>
                      <m:f>
                        <m:fPr>
                          <m:ctrlPr>
                            <a:rPr lang="es-CL" sz="2400" i="1">
                              <a:latin typeface="Cambria Math"/>
                            </a:rPr>
                          </m:ctrlPr>
                        </m:fPr>
                        <m:num>
                          <m:r>
                            <a:rPr lang="es-CL" sz="2400" i="1">
                              <a:latin typeface="Cambria Math"/>
                            </a:rPr>
                            <m:t>𝑖𝑒</m:t>
                          </m:r>
                          <m:r>
                            <a:rPr lang="es-CL" sz="2400" i="1">
                              <a:latin typeface="Cambria Math"/>
                            </a:rPr>
                            <m:t>𝛼</m:t>
                          </m:r>
                        </m:num>
                        <m:den>
                          <m:r>
                            <a:rPr lang="es-CL" sz="2400" i="1">
                              <a:latin typeface="Cambria Math"/>
                            </a:rPr>
                            <m:t>4</m:t>
                          </m:r>
                          <m:r>
                            <a:rPr lang="es-CL" sz="2400" i="1">
                              <a:latin typeface="Cambria Math"/>
                            </a:rPr>
                            <m:t>𝜋</m:t>
                          </m:r>
                          <m:r>
                            <a:rPr lang="es-CL" sz="2400" i="1">
                              <a:latin typeface="Cambria Math"/>
                            </a:rPr>
                            <m:t>𝑚</m:t>
                          </m:r>
                        </m:den>
                      </m:f>
                      <m:nary>
                        <m:naryPr>
                          <m:limLoc m:val="undOvr"/>
                          <m:subHide m:val="on"/>
                          <m:supHide m:val="on"/>
                          <m:ctrlPr>
                            <a:rPr lang="es-CL" sz="2400" i="1">
                              <a:latin typeface="Cambria Math"/>
                            </a:rPr>
                          </m:ctrlPr>
                        </m:naryPr>
                        <m:sub/>
                        <m:sup/>
                        <m:e>
                          <m:sSup>
                            <m:sSupPr>
                              <m:ctrlPr>
                                <a:rPr lang="es-CL" sz="2400" i="1">
                                  <a:latin typeface="Cambria Math"/>
                                </a:rPr>
                              </m:ctrlPr>
                            </m:sSupPr>
                            <m:e>
                              <m:r>
                                <a:rPr lang="es-CL" sz="2400" i="1">
                                  <a:latin typeface="Cambria Math"/>
                                </a:rPr>
                                <m:t>𝑑</m:t>
                              </m:r>
                            </m:e>
                            <m:sup>
                              <m:r>
                                <a:rPr lang="es-CL" sz="2400" i="1">
                                  <a:latin typeface="Cambria Math"/>
                                </a:rPr>
                                <m:t>3</m:t>
                              </m:r>
                            </m:sup>
                          </m:sSup>
                          <m:r>
                            <a:rPr lang="es-CL" sz="2400" i="1">
                              <a:latin typeface="Cambria Math"/>
                            </a:rPr>
                            <m:t>𝑥</m:t>
                          </m:r>
                          <m:sSup>
                            <m:sSupPr>
                              <m:ctrlPr>
                                <a:rPr lang="es-CL" sz="2400" i="1">
                                  <a:latin typeface="Cambria Math"/>
                                </a:rPr>
                              </m:ctrlPr>
                            </m:sSupPr>
                            <m:e>
                              <m:sSub>
                                <m:sSubPr>
                                  <m:ctrlPr>
                                    <a:rPr lang="es-CL" sz="2400" i="1">
                                      <a:latin typeface="Cambria Math"/>
                                    </a:rPr>
                                  </m:ctrlPr>
                                </m:sSubPr>
                                <m:e>
                                  <m:r>
                                    <a:rPr lang="es-CL" sz="2400" i="1">
                                      <a:latin typeface="Cambria Math"/>
                                    </a:rPr>
                                    <m:t>𝜓</m:t>
                                  </m:r>
                                </m:e>
                                <m:sub>
                                  <m:r>
                                    <a:rPr lang="es-CL" sz="2400" i="1">
                                      <a:latin typeface="Cambria Math"/>
                                    </a:rPr>
                                    <m:t>𝑛</m:t>
                                  </m:r>
                                  <m:r>
                                    <a:rPr lang="es-CL" sz="2400" i="1">
                                      <a:latin typeface="Cambria Math"/>
                                    </a:rPr>
                                    <m:t>,</m:t>
                                  </m:r>
                                  <m:r>
                                    <a:rPr lang="es-CL" sz="2400" i="1">
                                      <a:latin typeface="Cambria Math"/>
                                    </a:rPr>
                                    <m:t>𝑙</m:t>
                                  </m:r>
                                  <m:r>
                                    <a:rPr lang="es-CL" sz="2400" i="1">
                                      <a:latin typeface="Cambria Math"/>
                                    </a:rPr>
                                    <m:t>,</m:t>
                                  </m:r>
                                  <m:r>
                                    <a:rPr lang="es-CL" sz="2400" i="1">
                                      <a:latin typeface="Cambria Math"/>
                                    </a:rPr>
                                    <m:t>𝑗</m:t>
                                  </m:r>
                                </m:sub>
                              </m:sSub>
                            </m:e>
                            <m:sup>
                              <m:r>
                                <a:rPr lang="es-CL" sz="2400" i="1">
                                  <a:latin typeface="Cambria Math"/>
                                </a:rPr>
                                <m:t>†</m:t>
                              </m:r>
                            </m:sup>
                          </m:sSup>
                          <m:d>
                            <m:dPr>
                              <m:ctrlPr>
                                <a:rPr lang="es-CL" sz="2400" i="1">
                                  <a:latin typeface="Cambria Math"/>
                                </a:rPr>
                              </m:ctrlPr>
                            </m:dPr>
                            <m:e>
                              <m:r>
                                <a:rPr lang="es-CL" sz="2400" i="1">
                                  <a:latin typeface="Cambria Math"/>
                                </a:rPr>
                                <m:t>𝑥</m:t>
                              </m:r>
                            </m:e>
                          </m:d>
                          <m:r>
                            <a:rPr lang="es-CL" sz="2400" i="1">
                              <a:latin typeface="Cambria Math"/>
                            </a:rPr>
                            <m:t>𝛾</m:t>
                          </m:r>
                          <m:r>
                            <a:rPr lang="es-CL" sz="2400" i="1">
                              <a:latin typeface="Cambria Math"/>
                            </a:rPr>
                            <m:t>∙</m:t>
                          </m:r>
                          <m:r>
                            <a:rPr lang="es-CL" sz="2400" i="1">
                              <a:latin typeface="Cambria Math"/>
                            </a:rPr>
                            <m:t>𝐸</m:t>
                          </m:r>
                          <m:r>
                            <a:rPr lang="es-CL" sz="2400" i="1">
                              <a:latin typeface="Cambria Math"/>
                            </a:rPr>
                            <m:t>(</m:t>
                          </m:r>
                          <m:r>
                            <a:rPr lang="es-CL" sz="2400" i="1">
                              <a:latin typeface="Cambria Math"/>
                            </a:rPr>
                            <m:t>𝑥</m:t>
                          </m:r>
                          <m:r>
                            <a:rPr lang="es-CL" sz="2400" i="1">
                              <a:latin typeface="Cambria Math"/>
                            </a:rPr>
                            <m:t>)</m:t>
                          </m:r>
                          <m:sSub>
                            <m:sSubPr>
                              <m:ctrlPr>
                                <a:rPr lang="es-CL" sz="2400" i="1">
                                  <a:latin typeface="Cambria Math"/>
                                </a:rPr>
                              </m:ctrlPr>
                            </m:sSubPr>
                            <m:e>
                              <m:r>
                                <a:rPr lang="es-CL" sz="2400" i="1">
                                  <a:latin typeface="Cambria Math"/>
                                </a:rPr>
                                <m:t>𝜓</m:t>
                              </m:r>
                            </m:e>
                            <m:sub>
                              <m:r>
                                <a:rPr lang="es-CL" sz="2400" i="1">
                                  <a:latin typeface="Cambria Math"/>
                                </a:rPr>
                                <m:t>𝑛</m:t>
                              </m:r>
                              <m:r>
                                <a:rPr lang="es-CL" sz="2400" i="1">
                                  <a:latin typeface="Cambria Math"/>
                                </a:rPr>
                                <m:t>,</m:t>
                              </m:r>
                              <m:r>
                                <a:rPr lang="es-CL" sz="2400" i="1">
                                  <a:latin typeface="Cambria Math"/>
                                </a:rPr>
                                <m:t>𝑙</m:t>
                              </m:r>
                              <m:r>
                                <a:rPr lang="es-CL" sz="2400" i="1">
                                  <a:latin typeface="Cambria Math"/>
                                </a:rPr>
                                <m:t>,</m:t>
                              </m:r>
                              <m:r>
                                <a:rPr lang="es-CL" sz="2400" i="1">
                                  <a:latin typeface="Cambria Math"/>
                                </a:rPr>
                                <m:t>𝑗</m:t>
                              </m:r>
                            </m:sub>
                          </m:sSub>
                        </m:e>
                      </m:nary>
                    </m:oMath>
                  </m:oMathPara>
                </a14:m>
                <a:endParaRPr lang="es-CL" sz="2400" dirty="0" smtClean="0"/>
              </a:p>
              <a:p>
                <a:pPr algn="ctr"/>
                <a:endParaRPr lang="es-CL" sz="2400" dirty="0" smtClean="0"/>
              </a:p>
              <a:p>
                <a14:m>
                  <m:oMath xmlns:m="http://schemas.openxmlformats.org/officeDocument/2006/math">
                    <m:sSup>
                      <m:sSupPr>
                        <m:ctrlPr>
                          <a:rPr lang="es-CL" sz="2400" i="1" smtClean="0">
                            <a:latin typeface="Cambria Math"/>
                          </a:rPr>
                        </m:ctrlPr>
                      </m:sSupPr>
                      <m:e>
                        <m:sSub>
                          <m:sSubPr>
                            <m:ctrlPr>
                              <a:rPr lang="es-CL" sz="2400" i="1">
                                <a:latin typeface="Cambria Math"/>
                              </a:rPr>
                            </m:ctrlPr>
                          </m:sSubPr>
                          <m:e>
                            <m:r>
                              <a:rPr lang="es-CL" sz="2400" i="1">
                                <a:latin typeface="Cambria Math"/>
                              </a:rPr>
                              <m:t>𝛿</m:t>
                            </m:r>
                            <m:r>
                              <a:rPr lang="es-CL" sz="2400" i="1">
                                <a:latin typeface="Cambria Math"/>
                              </a:rPr>
                              <m:t>𝐸</m:t>
                            </m:r>
                          </m:e>
                          <m:sub>
                            <m:r>
                              <a:rPr lang="es-CL" sz="2400" i="1">
                                <a:latin typeface="Cambria Math"/>
                              </a:rPr>
                              <m:t>𝑛𝑙𝑗</m:t>
                            </m:r>
                          </m:sub>
                        </m:sSub>
                      </m:e>
                      <m:sup>
                        <m:r>
                          <a:rPr lang="es-CL" sz="2400" i="1">
                            <a:latin typeface="Cambria Math"/>
                          </a:rPr>
                          <m:t>2</m:t>
                        </m:r>
                      </m:sup>
                    </m:sSup>
                  </m:oMath>
                </a14:m>
                <a:r>
                  <a:rPr lang="es-CL" sz="2400" dirty="0" smtClean="0"/>
                  <a:t> representa el efecto del momento magnético anómalo , que induce un momento dipolar eléctrico para el electrón. Las componentes de </a:t>
                </a:r>
                <a14:m>
                  <m:oMath xmlns:m="http://schemas.openxmlformats.org/officeDocument/2006/math">
                    <m:r>
                      <a:rPr lang="es-CL" sz="2400" i="1" smtClean="0">
                        <a:latin typeface="Cambria Math"/>
                      </a:rPr>
                      <m:t>𝜓</m:t>
                    </m:r>
                  </m:oMath>
                </a14:m>
                <a:r>
                  <a:rPr lang="es-CL" sz="2400" dirty="0" smtClean="0"/>
                  <a:t> (</a:t>
                </a:r>
                <a14:m>
                  <m:oMath xmlns:m="http://schemas.openxmlformats.org/officeDocument/2006/math">
                    <m:r>
                      <a:rPr lang="es-CL" sz="2400" i="1">
                        <a:latin typeface="Cambria Math"/>
                      </a:rPr>
                      <m:t>𝜑</m:t>
                    </m:r>
                    <m:r>
                      <a:rPr lang="es-CL" sz="2400" i="1">
                        <a:latin typeface="Cambria Math"/>
                      </a:rPr>
                      <m:t> </m:t>
                    </m:r>
                    <m:r>
                      <a:rPr lang="es-CL" sz="2400" i="1">
                        <a:latin typeface="Cambria Math"/>
                      </a:rPr>
                      <m:t>𝑦</m:t>
                    </m:r>
                    <m:r>
                      <a:rPr lang="es-CL" sz="2400" i="1">
                        <a:latin typeface="Cambria Math"/>
                      </a:rPr>
                      <m:t> </m:t>
                    </m:r>
                    <m:r>
                      <a:rPr lang="es-CL" sz="2400" i="1">
                        <a:latin typeface="Cambria Math"/>
                      </a:rPr>
                      <m:t>𝜒</m:t>
                    </m:r>
                  </m:oMath>
                </a14:m>
                <a:r>
                  <a:rPr lang="es-CL" sz="2400" dirty="0" smtClean="0"/>
                  <a:t>) están relacionadas aproximadamente por:</a:t>
                </a:r>
                <a:endParaRPr lang="es-CL" sz="2400" dirty="0"/>
              </a:p>
              <a:p>
                <a:pPr algn="ctr"/>
                <a:endParaRPr lang="es-CL" sz="2400" dirty="0" smtClean="0"/>
              </a:p>
              <a:p>
                <a:pPr algn="ctr"/>
                <a:endParaRPr lang="es-CL" sz="2400" dirty="0"/>
              </a:p>
              <a:p>
                <a:pPr algn="ctr"/>
                <a:endParaRPr lang="es-CL" sz="2400" dirty="0"/>
              </a:p>
              <a:p>
                <a:endParaRPr lang="es-CL" sz="2400" dirty="0"/>
              </a:p>
            </p:txBody>
          </p:sp>
        </mc:Choice>
        <mc:Fallback xmlns="">
          <p:sp>
            <p:nvSpPr>
              <p:cNvPr id="6" name="5 CuadroTexto"/>
              <p:cNvSpPr txBox="1">
                <a:spLocks noRot="1" noChangeAspect="1" noMove="1" noResize="1" noEditPoints="1" noAdjustHandles="1" noChangeArrowheads="1" noChangeShapeType="1" noTextEdit="1"/>
              </p:cNvSpPr>
              <p:nvPr/>
            </p:nvSpPr>
            <p:spPr>
              <a:xfrm>
                <a:off x="251520" y="908720"/>
                <a:ext cx="8640960" cy="6315896"/>
              </a:xfrm>
              <a:prstGeom prst="rect">
                <a:avLst/>
              </a:prstGeom>
              <a:blipFill rotWithShape="1">
                <a:blip r:embed="rId2"/>
                <a:stretch>
                  <a:fillRect l="-1058" r="-282"/>
                </a:stretch>
              </a:blipFill>
            </p:spPr>
            <p:txBody>
              <a:bodyPr/>
              <a:lstStyle/>
              <a:p>
                <a:r>
                  <a:rPr lang="es-CL">
                    <a:noFill/>
                  </a:rPr>
                  <a:t> </a:t>
                </a:r>
              </a:p>
            </p:txBody>
          </p:sp>
        </mc:Fallback>
      </mc:AlternateContent>
    </p:spTree>
    <p:extLst>
      <p:ext uri="{BB962C8B-B14F-4D97-AF65-F5344CB8AC3E}">
        <p14:creationId xmlns:p14="http://schemas.microsoft.com/office/powerpoint/2010/main" val="2186957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5 CuadroTexto"/>
          <p:cNvSpPr txBox="1"/>
          <p:nvPr/>
        </p:nvSpPr>
        <p:spPr>
          <a:xfrm>
            <a:off x="0" y="0"/>
            <a:ext cx="9144000" cy="523220"/>
          </a:xfrm>
          <a:prstGeom prst="rect">
            <a:avLst/>
          </a:prstGeom>
          <a:noFill/>
        </p:spPr>
        <p:txBody>
          <a:bodyPr wrap="square" rtlCol="0">
            <a:spAutoFit/>
          </a:bodyPr>
          <a:lstStyle/>
          <a:p>
            <a:pPr algn="ctr"/>
            <a:r>
              <a:rPr lang="es-CL" sz="2800" dirty="0" smtClean="0">
                <a:solidFill>
                  <a:schemeClr val="bg1"/>
                </a:solidFill>
              </a:rPr>
              <a:t>El efecto </a:t>
            </a:r>
            <a:r>
              <a:rPr lang="es-CL" sz="2800" dirty="0" err="1" smtClean="0">
                <a:solidFill>
                  <a:schemeClr val="bg1"/>
                </a:solidFill>
              </a:rPr>
              <a:t>Lamb</a:t>
            </a:r>
            <a:endParaRPr lang="es-CL" sz="2800" dirty="0">
              <a:solidFill>
                <a:schemeClr val="bg1"/>
              </a:solidFill>
            </a:endParaRPr>
          </a:p>
        </p:txBody>
      </p:sp>
      <mc:AlternateContent xmlns:mc="http://schemas.openxmlformats.org/markup-compatibility/2006" xmlns:a14="http://schemas.microsoft.com/office/drawing/2010/main">
        <mc:Choice Requires="a14">
          <p:sp>
            <p:nvSpPr>
              <p:cNvPr id="7" name="6 CuadroTexto"/>
              <p:cNvSpPr txBox="1"/>
              <p:nvPr/>
            </p:nvSpPr>
            <p:spPr>
              <a:xfrm>
                <a:off x="251520" y="836712"/>
                <a:ext cx="8712968" cy="629467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sz="2400" i="1">
                          <a:latin typeface="Cambria Math"/>
                        </a:rPr>
                        <m:t>𝜒</m:t>
                      </m:r>
                      <m:d>
                        <m:dPr>
                          <m:ctrlPr>
                            <a:rPr lang="es-CL" sz="2400" i="1">
                              <a:latin typeface="Cambria Math"/>
                            </a:rPr>
                          </m:ctrlPr>
                        </m:dPr>
                        <m:e>
                          <m:r>
                            <a:rPr lang="es-CL" sz="2400" i="1">
                              <a:latin typeface="Cambria Math"/>
                            </a:rPr>
                            <m:t>𝑥</m:t>
                          </m:r>
                        </m:e>
                      </m:d>
                      <m:r>
                        <a:rPr lang="es-CL" sz="2400" i="1">
                          <a:latin typeface="Cambria Math"/>
                        </a:rPr>
                        <m:t>=−</m:t>
                      </m:r>
                      <m:r>
                        <a:rPr lang="es-CL" sz="2400" i="1">
                          <a:latin typeface="Cambria Math"/>
                        </a:rPr>
                        <m:t>𝑖</m:t>
                      </m:r>
                      <m:f>
                        <m:fPr>
                          <m:ctrlPr>
                            <a:rPr lang="es-CL" sz="2400" i="1">
                              <a:latin typeface="Cambria Math"/>
                            </a:rPr>
                          </m:ctrlPr>
                        </m:fPr>
                        <m:num>
                          <m:r>
                            <a:rPr lang="es-CL" sz="2400" i="1">
                              <a:latin typeface="Cambria Math"/>
                            </a:rPr>
                            <m:t>𝜎</m:t>
                          </m:r>
                          <m:r>
                            <a:rPr lang="es-CL" sz="2400" i="1">
                              <a:latin typeface="Cambria Math"/>
                            </a:rPr>
                            <m:t>∙</m:t>
                          </m:r>
                          <m:r>
                            <a:rPr lang="es-CL" sz="2400">
                              <a:latin typeface="Cambria Math"/>
                            </a:rPr>
                            <m:t>𝛻</m:t>
                          </m:r>
                        </m:num>
                        <m:den>
                          <m:r>
                            <a:rPr lang="es-CL" sz="2400" i="1">
                              <a:latin typeface="Cambria Math"/>
                            </a:rPr>
                            <m:t>2</m:t>
                          </m:r>
                          <m:r>
                            <a:rPr lang="es-CL" sz="2400" i="1">
                              <a:latin typeface="Cambria Math"/>
                            </a:rPr>
                            <m:t>𝑚</m:t>
                          </m:r>
                        </m:den>
                      </m:f>
                      <m:r>
                        <a:rPr lang="es-CL" sz="2400" i="1">
                          <a:latin typeface="Cambria Math"/>
                        </a:rPr>
                        <m:t> </m:t>
                      </m:r>
                      <m:r>
                        <a:rPr lang="es-CL" sz="2400" i="1">
                          <a:latin typeface="Cambria Math"/>
                        </a:rPr>
                        <m:t>𝜑</m:t>
                      </m:r>
                      <m:r>
                        <a:rPr lang="es-CL" sz="2400" i="1">
                          <a:latin typeface="Cambria Math"/>
                        </a:rPr>
                        <m:t>(</m:t>
                      </m:r>
                      <m:r>
                        <a:rPr lang="es-CL" sz="2400" i="1">
                          <a:latin typeface="Cambria Math"/>
                        </a:rPr>
                        <m:t>𝑥</m:t>
                      </m:r>
                      <m:r>
                        <a:rPr lang="es-CL" sz="2400" i="1">
                          <a:latin typeface="Cambria Math"/>
                        </a:rPr>
                        <m:t>)</m:t>
                      </m:r>
                    </m:oMath>
                  </m:oMathPara>
                </a14:m>
                <a:endParaRPr lang="es-CL" sz="2400" dirty="0"/>
              </a:p>
              <a:p>
                <a:endParaRPr lang="es-CL" sz="2400" dirty="0" smtClean="0"/>
              </a:p>
              <a:p>
                <a:pPr algn="ctr"/>
                <a:r>
                  <a:rPr lang="es-CL" sz="2400" dirty="0" smtClean="0"/>
                  <a:t>Como </a:t>
                </a:r>
                <a14:m>
                  <m:oMath xmlns:m="http://schemas.openxmlformats.org/officeDocument/2006/math">
                    <m:r>
                      <a:rPr lang="es-CL" sz="2400" i="1">
                        <a:latin typeface="Cambria Math"/>
                      </a:rPr>
                      <m:t>𝑒𝐸</m:t>
                    </m:r>
                    <m:d>
                      <m:dPr>
                        <m:ctrlPr>
                          <a:rPr lang="es-CL" sz="2400" i="1">
                            <a:latin typeface="Cambria Math"/>
                          </a:rPr>
                        </m:ctrlPr>
                      </m:dPr>
                      <m:e>
                        <m:r>
                          <a:rPr lang="es-CL" sz="2400" i="1">
                            <a:latin typeface="Cambria Math"/>
                          </a:rPr>
                          <m:t>𝑥</m:t>
                        </m:r>
                      </m:e>
                    </m:d>
                    <m:r>
                      <a:rPr lang="es-CL" sz="2400" i="1">
                        <a:latin typeface="Cambria Math"/>
                      </a:rPr>
                      <m:t>=−</m:t>
                    </m:r>
                    <m:r>
                      <a:rPr lang="es-CL" sz="2400" i="1">
                        <a:latin typeface="Cambria Math"/>
                      </a:rPr>
                      <m:t>𝑍</m:t>
                    </m:r>
                    <m:r>
                      <a:rPr lang="es-CL" sz="2400" i="1">
                        <a:latin typeface="Cambria Math"/>
                      </a:rPr>
                      <m:t>𝛼</m:t>
                    </m:r>
                    <m:r>
                      <a:rPr lang="es-CL" sz="2400" i="1">
                        <a:latin typeface="Cambria Math"/>
                      </a:rPr>
                      <m:t>(</m:t>
                    </m:r>
                    <m:f>
                      <m:fPr>
                        <m:ctrlPr>
                          <a:rPr lang="es-CL" sz="2400" i="1">
                            <a:latin typeface="Cambria Math"/>
                          </a:rPr>
                        </m:ctrlPr>
                      </m:fPr>
                      <m:num>
                        <m:r>
                          <a:rPr lang="es-CL" sz="2400" i="1">
                            <a:latin typeface="Cambria Math"/>
                          </a:rPr>
                          <m:t>𝑥</m:t>
                        </m:r>
                      </m:num>
                      <m:den>
                        <m:sSup>
                          <m:sSupPr>
                            <m:ctrlPr>
                              <a:rPr lang="es-CL" sz="2400" i="1">
                                <a:latin typeface="Cambria Math"/>
                              </a:rPr>
                            </m:ctrlPr>
                          </m:sSupPr>
                          <m:e>
                            <m:r>
                              <a:rPr lang="es-CL" sz="2400" i="1">
                                <a:latin typeface="Cambria Math"/>
                              </a:rPr>
                              <m:t>|</m:t>
                            </m:r>
                            <m:r>
                              <a:rPr lang="es-CL" sz="2400" i="1">
                                <a:latin typeface="Cambria Math"/>
                              </a:rPr>
                              <m:t>𝑥</m:t>
                            </m:r>
                            <m:r>
                              <a:rPr lang="es-CL" sz="2400" i="1">
                                <a:latin typeface="Cambria Math"/>
                              </a:rPr>
                              <m:t>|</m:t>
                            </m:r>
                          </m:e>
                          <m:sup>
                            <m:r>
                              <a:rPr lang="es-CL" sz="2400" i="1">
                                <a:latin typeface="Cambria Math"/>
                              </a:rPr>
                              <m:t>3</m:t>
                            </m:r>
                          </m:sup>
                        </m:sSup>
                      </m:den>
                    </m:f>
                    <m:r>
                      <a:rPr lang="es-CL" sz="2400" i="1">
                        <a:latin typeface="Cambria Math"/>
                      </a:rPr>
                      <m:t>)</m:t>
                    </m:r>
                  </m:oMath>
                </a14:m>
                <a:r>
                  <a:rPr lang="es-CL" sz="2400" dirty="0" smtClean="0"/>
                  <a:t> , y:</a:t>
                </a:r>
              </a:p>
              <a:p>
                <a:pPr algn="ctr"/>
                <a:endParaRPr lang="es-CL" sz="2400" dirty="0"/>
              </a:p>
              <a:p>
                <a:pPr algn="ctr"/>
                <a14:m>
                  <m:oMathPara xmlns:m="http://schemas.openxmlformats.org/officeDocument/2006/math">
                    <m:oMathParaPr>
                      <m:jc m:val="centerGroup"/>
                    </m:oMathParaPr>
                    <m:oMath xmlns:m="http://schemas.openxmlformats.org/officeDocument/2006/math">
                      <m:sSup>
                        <m:sSupPr>
                          <m:ctrlPr>
                            <a:rPr lang="es-CL" sz="2400" i="1">
                              <a:latin typeface="Cambria Math"/>
                            </a:rPr>
                          </m:ctrlPr>
                        </m:sSupPr>
                        <m:e>
                          <m:r>
                            <a:rPr lang="es-CL" sz="2400" i="1">
                              <a:latin typeface="Cambria Math"/>
                            </a:rPr>
                            <m:t>𝜓</m:t>
                          </m:r>
                        </m:e>
                        <m:sup>
                          <m:r>
                            <a:rPr lang="es-CL" sz="2400" i="1">
                              <a:latin typeface="Cambria Math"/>
                            </a:rPr>
                            <m:t>†</m:t>
                          </m:r>
                        </m:sup>
                      </m:sSup>
                      <m:d>
                        <m:dPr>
                          <m:ctrlPr>
                            <a:rPr lang="es-CL" sz="2400" i="1">
                              <a:latin typeface="Cambria Math"/>
                            </a:rPr>
                          </m:ctrlPr>
                        </m:dPr>
                        <m:e>
                          <m:r>
                            <a:rPr lang="es-CL" sz="2400" i="1">
                              <a:latin typeface="Cambria Math"/>
                            </a:rPr>
                            <m:t>𝑥</m:t>
                          </m:r>
                        </m:e>
                      </m:d>
                      <m:f>
                        <m:fPr>
                          <m:ctrlPr>
                            <a:rPr lang="es-CL" sz="2400" i="1">
                              <a:latin typeface="Cambria Math"/>
                            </a:rPr>
                          </m:ctrlPr>
                        </m:fPr>
                        <m:num>
                          <m:r>
                            <a:rPr lang="es-CL" sz="2400" i="1">
                              <a:latin typeface="Cambria Math"/>
                            </a:rPr>
                            <m:t>𝛾</m:t>
                          </m:r>
                          <m:r>
                            <a:rPr lang="es-CL" sz="2400" i="1">
                              <a:latin typeface="Cambria Math"/>
                            </a:rPr>
                            <m:t>∙</m:t>
                          </m:r>
                          <m:r>
                            <a:rPr lang="es-CL" sz="2400" i="1">
                              <a:latin typeface="Cambria Math"/>
                            </a:rPr>
                            <m:t>𝑥</m:t>
                          </m:r>
                        </m:num>
                        <m:den>
                          <m:sSup>
                            <m:sSupPr>
                              <m:ctrlPr>
                                <a:rPr lang="es-CL" sz="2400" i="1">
                                  <a:latin typeface="Cambria Math"/>
                                </a:rPr>
                              </m:ctrlPr>
                            </m:sSupPr>
                            <m:e>
                              <m:d>
                                <m:dPr>
                                  <m:begChr m:val="|"/>
                                  <m:endChr m:val="|"/>
                                  <m:ctrlPr>
                                    <a:rPr lang="es-CL" sz="2400" i="1">
                                      <a:latin typeface="Cambria Math"/>
                                    </a:rPr>
                                  </m:ctrlPr>
                                </m:dPr>
                                <m:e>
                                  <m:r>
                                    <a:rPr lang="es-CL" sz="2400" i="1">
                                      <a:latin typeface="Cambria Math"/>
                                    </a:rPr>
                                    <m:t>𝑥</m:t>
                                  </m:r>
                                </m:e>
                              </m:d>
                            </m:e>
                            <m:sup>
                              <m:r>
                                <a:rPr lang="es-CL" sz="2400" i="1">
                                  <a:latin typeface="Cambria Math"/>
                                </a:rPr>
                                <m:t>3</m:t>
                              </m:r>
                            </m:sup>
                          </m:sSup>
                        </m:den>
                      </m:f>
                      <m:r>
                        <a:rPr lang="es-CL" sz="2400" i="1">
                          <a:latin typeface="Cambria Math"/>
                        </a:rPr>
                        <m:t>𝜓</m:t>
                      </m:r>
                      <m:d>
                        <m:dPr>
                          <m:ctrlPr>
                            <a:rPr lang="es-CL" sz="2400" i="1">
                              <a:latin typeface="Cambria Math"/>
                            </a:rPr>
                          </m:ctrlPr>
                        </m:dPr>
                        <m:e>
                          <m:r>
                            <a:rPr lang="es-CL" sz="2400" i="1">
                              <a:latin typeface="Cambria Math"/>
                            </a:rPr>
                            <m:t>𝑥</m:t>
                          </m:r>
                        </m:e>
                      </m:d>
                      <m:r>
                        <a:rPr lang="es-CL" sz="2400" i="1">
                          <a:latin typeface="Cambria Math"/>
                        </a:rPr>
                        <m:t>=</m:t>
                      </m:r>
                      <m:sSup>
                        <m:sSupPr>
                          <m:ctrlPr>
                            <a:rPr lang="es-CL" sz="2400" i="1">
                              <a:latin typeface="Cambria Math"/>
                            </a:rPr>
                          </m:ctrlPr>
                        </m:sSupPr>
                        <m:e>
                          <m:r>
                            <a:rPr lang="es-CL" sz="2400" i="1">
                              <a:latin typeface="Cambria Math"/>
                            </a:rPr>
                            <m:t>𝜑</m:t>
                          </m:r>
                        </m:e>
                        <m:sup>
                          <m:r>
                            <a:rPr lang="es-CL" sz="2400" i="1">
                              <a:latin typeface="Cambria Math"/>
                            </a:rPr>
                            <m:t>†</m:t>
                          </m:r>
                        </m:sup>
                      </m:sSup>
                      <m:d>
                        <m:dPr>
                          <m:ctrlPr>
                            <a:rPr lang="es-CL" sz="2400" i="1">
                              <a:latin typeface="Cambria Math"/>
                            </a:rPr>
                          </m:ctrlPr>
                        </m:dPr>
                        <m:e>
                          <m:r>
                            <a:rPr lang="es-CL" sz="2400" i="1">
                              <a:latin typeface="Cambria Math"/>
                            </a:rPr>
                            <m:t>𝑥</m:t>
                          </m:r>
                        </m:e>
                      </m:d>
                      <m:f>
                        <m:fPr>
                          <m:ctrlPr>
                            <a:rPr lang="es-CL" sz="2400" i="1">
                              <a:latin typeface="Cambria Math"/>
                            </a:rPr>
                          </m:ctrlPr>
                        </m:fPr>
                        <m:num>
                          <m:r>
                            <a:rPr lang="es-CL" sz="2400" i="1">
                              <a:latin typeface="Cambria Math"/>
                            </a:rPr>
                            <m:t>𝜎</m:t>
                          </m:r>
                          <m:r>
                            <a:rPr lang="es-CL" sz="2400" i="1">
                              <a:latin typeface="Cambria Math"/>
                            </a:rPr>
                            <m:t>∙</m:t>
                          </m:r>
                          <m:r>
                            <a:rPr lang="es-CL" sz="2400" i="1">
                              <a:latin typeface="Cambria Math"/>
                            </a:rPr>
                            <m:t>𝑥</m:t>
                          </m:r>
                        </m:num>
                        <m:den>
                          <m:sSup>
                            <m:sSupPr>
                              <m:ctrlPr>
                                <a:rPr lang="es-CL" sz="2400" i="1">
                                  <a:latin typeface="Cambria Math"/>
                                </a:rPr>
                              </m:ctrlPr>
                            </m:sSupPr>
                            <m:e>
                              <m:d>
                                <m:dPr>
                                  <m:begChr m:val="|"/>
                                  <m:endChr m:val="|"/>
                                  <m:ctrlPr>
                                    <a:rPr lang="es-CL" sz="2400" i="1">
                                      <a:latin typeface="Cambria Math"/>
                                    </a:rPr>
                                  </m:ctrlPr>
                                </m:dPr>
                                <m:e>
                                  <m:r>
                                    <a:rPr lang="es-CL" sz="2400" i="1">
                                      <a:latin typeface="Cambria Math"/>
                                    </a:rPr>
                                    <m:t>𝑥</m:t>
                                  </m:r>
                                </m:e>
                              </m:d>
                            </m:e>
                            <m:sup>
                              <m:r>
                                <a:rPr lang="es-CL" sz="2400" i="1">
                                  <a:latin typeface="Cambria Math"/>
                                </a:rPr>
                                <m:t>3</m:t>
                              </m:r>
                            </m:sup>
                          </m:sSup>
                        </m:den>
                      </m:f>
                      <m:r>
                        <a:rPr lang="es-CL" sz="2400" i="1">
                          <a:latin typeface="Cambria Math"/>
                        </a:rPr>
                        <m:t>𝜒</m:t>
                      </m:r>
                      <m:d>
                        <m:dPr>
                          <m:ctrlPr>
                            <a:rPr lang="es-CL" sz="2400" i="1">
                              <a:latin typeface="Cambria Math"/>
                            </a:rPr>
                          </m:ctrlPr>
                        </m:dPr>
                        <m:e>
                          <m:r>
                            <a:rPr lang="es-CL" sz="2400" i="1">
                              <a:latin typeface="Cambria Math"/>
                            </a:rPr>
                            <m:t>𝑥</m:t>
                          </m:r>
                        </m:e>
                      </m:d>
                      <m:r>
                        <a:rPr lang="es-CL" sz="2400" i="1">
                          <a:latin typeface="Cambria Math"/>
                        </a:rPr>
                        <m:t>−</m:t>
                      </m:r>
                      <m:sSup>
                        <m:sSupPr>
                          <m:ctrlPr>
                            <a:rPr lang="es-CL" sz="2400" i="1">
                              <a:latin typeface="Cambria Math"/>
                            </a:rPr>
                          </m:ctrlPr>
                        </m:sSupPr>
                        <m:e>
                          <m:r>
                            <a:rPr lang="es-CL" sz="2400" i="1">
                              <a:latin typeface="Cambria Math"/>
                            </a:rPr>
                            <m:t>𝜒</m:t>
                          </m:r>
                        </m:e>
                        <m:sup>
                          <m:r>
                            <a:rPr lang="es-CL" sz="2400" i="1">
                              <a:latin typeface="Cambria Math"/>
                            </a:rPr>
                            <m:t>†</m:t>
                          </m:r>
                        </m:sup>
                      </m:sSup>
                      <m:d>
                        <m:dPr>
                          <m:ctrlPr>
                            <a:rPr lang="es-CL" sz="2400" i="1">
                              <a:latin typeface="Cambria Math"/>
                            </a:rPr>
                          </m:ctrlPr>
                        </m:dPr>
                        <m:e>
                          <m:r>
                            <a:rPr lang="es-CL" sz="2400" i="1">
                              <a:latin typeface="Cambria Math"/>
                            </a:rPr>
                            <m:t>𝑥</m:t>
                          </m:r>
                        </m:e>
                      </m:d>
                      <m:f>
                        <m:fPr>
                          <m:ctrlPr>
                            <a:rPr lang="es-CL" sz="2400" i="1">
                              <a:latin typeface="Cambria Math"/>
                            </a:rPr>
                          </m:ctrlPr>
                        </m:fPr>
                        <m:num>
                          <m:r>
                            <a:rPr lang="es-CL" sz="2400" i="1">
                              <a:latin typeface="Cambria Math"/>
                            </a:rPr>
                            <m:t>𝜎</m:t>
                          </m:r>
                          <m:r>
                            <a:rPr lang="es-CL" sz="2400" i="1">
                              <a:latin typeface="Cambria Math"/>
                            </a:rPr>
                            <m:t>∙</m:t>
                          </m:r>
                          <m:r>
                            <a:rPr lang="es-CL" sz="2400" i="1">
                              <a:latin typeface="Cambria Math"/>
                            </a:rPr>
                            <m:t>𝑥</m:t>
                          </m:r>
                        </m:num>
                        <m:den>
                          <m:sSup>
                            <m:sSupPr>
                              <m:ctrlPr>
                                <a:rPr lang="es-CL" sz="2400" i="1">
                                  <a:latin typeface="Cambria Math"/>
                                </a:rPr>
                              </m:ctrlPr>
                            </m:sSupPr>
                            <m:e>
                              <m:d>
                                <m:dPr>
                                  <m:begChr m:val="|"/>
                                  <m:endChr m:val="|"/>
                                  <m:ctrlPr>
                                    <a:rPr lang="es-CL" sz="2400" i="1">
                                      <a:latin typeface="Cambria Math"/>
                                    </a:rPr>
                                  </m:ctrlPr>
                                </m:dPr>
                                <m:e>
                                  <m:r>
                                    <a:rPr lang="es-CL" sz="2400" i="1">
                                      <a:latin typeface="Cambria Math"/>
                                    </a:rPr>
                                    <m:t>𝑥</m:t>
                                  </m:r>
                                </m:e>
                              </m:d>
                            </m:e>
                            <m:sup>
                              <m:r>
                                <a:rPr lang="es-CL" sz="2400" i="1">
                                  <a:latin typeface="Cambria Math"/>
                                </a:rPr>
                                <m:t>3</m:t>
                              </m:r>
                            </m:sup>
                          </m:sSup>
                        </m:den>
                      </m:f>
                      <m:r>
                        <a:rPr lang="es-CL" sz="2400" i="1">
                          <a:latin typeface="Cambria Math"/>
                        </a:rPr>
                        <m:t>𝜑</m:t>
                      </m:r>
                      <m:d>
                        <m:dPr>
                          <m:ctrlPr>
                            <a:rPr lang="es-CL" sz="2400" i="1">
                              <a:latin typeface="Cambria Math"/>
                            </a:rPr>
                          </m:ctrlPr>
                        </m:dPr>
                        <m:e>
                          <m:r>
                            <a:rPr lang="es-CL" sz="2400" i="1">
                              <a:latin typeface="Cambria Math"/>
                            </a:rPr>
                            <m:t>𝑥</m:t>
                          </m:r>
                        </m:e>
                      </m:d>
                    </m:oMath>
                  </m:oMathPara>
                </a14:m>
                <a:endParaRPr lang="es-CL" sz="2400" dirty="0" smtClean="0"/>
              </a:p>
              <a:p>
                <a:pPr algn="ctr"/>
                <a:endParaRPr lang="es-CL" sz="2400" dirty="0"/>
              </a:p>
              <a:p>
                <a:pPr algn="ctr"/>
                <a14:m>
                  <m:oMathPara xmlns:m="http://schemas.openxmlformats.org/officeDocument/2006/math">
                    <m:oMathParaPr>
                      <m:jc m:val="centerGroup"/>
                    </m:oMathParaPr>
                    <m:oMath xmlns:m="http://schemas.openxmlformats.org/officeDocument/2006/math">
                      <m:r>
                        <a:rPr lang="es-CL" sz="2400" i="1">
                          <a:latin typeface="Cambria Math"/>
                        </a:rPr>
                        <m:t>≅</m:t>
                      </m:r>
                      <m:f>
                        <m:fPr>
                          <m:ctrlPr>
                            <a:rPr lang="es-CL" sz="2400" i="1">
                              <a:latin typeface="Cambria Math"/>
                            </a:rPr>
                          </m:ctrlPr>
                        </m:fPr>
                        <m:num>
                          <m:r>
                            <a:rPr lang="es-CL" sz="2400" i="1">
                              <a:latin typeface="Cambria Math"/>
                            </a:rPr>
                            <m:t>1</m:t>
                          </m:r>
                        </m:num>
                        <m:den>
                          <m:r>
                            <a:rPr lang="es-CL" sz="2400" i="1">
                              <a:latin typeface="Cambria Math"/>
                            </a:rPr>
                            <m:t>2</m:t>
                          </m:r>
                          <m:r>
                            <a:rPr lang="es-CL" sz="2400" i="1">
                              <a:latin typeface="Cambria Math"/>
                            </a:rPr>
                            <m:t>𝑖𝑚</m:t>
                          </m:r>
                        </m:den>
                      </m:f>
                      <m:sSup>
                        <m:sSupPr>
                          <m:ctrlPr>
                            <a:rPr lang="es-CL" sz="2400" i="1">
                              <a:latin typeface="Cambria Math"/>
                            </a:rPr>
                          </m:ctrlPr>
                        </m:sSupPr>
                        <m:e>
                          <m:r>
                            <a:rPr lang="es-CL" sz="2400" i="1">
                              <a:latin typeface="Cambria Math"/>
                            </a:rPr>
                            <m:t>(</m:t>
                          </m:r>
                          <m:r>
                            <a:rPr lang="es-CL" sz="2400" i="1">
                              <a:latin typeface="Cambria Math"/>
                            </a:rPr>
                            <m:t>𝜑</m:t>
                          </m:r>
                        </m:e>
                        <m:sup>
                          <m:r>
                            <a:rPr lang="es-CL" sz="2400" i="1">
                              <a:latin typeface="Cambria Math"/>
                            </a:rPr>
                            <m:t>†</m:t>
                          </m:r>
                        </m:sup>
                      </m:sSup>
                      <m:d>
                        <m:dPr>
                          <m:ctrlPr>
                            <a:rPr lang="es-CL" sz="2400" i="1">
                              <a:latin typeface="Cambria Math"/>
                            </a:rPr>
                          </m:ctrlPr>
                        </m:dPr>
                        <m:e>
                          <m:r>
                            <a:rPr lang="es-CL" sz="2400" i="1">
                              <a:latin typeface="Cambria Math"/>
                            </a:rPr>
                            <m:t>𝑥</m:t>
                          </m:r>
                        </m:e>
                      </m:d>
                      <m:f>
                        <m:fPr>
                          <m:ctrlPr>
                            <a:rPr lang="es-CL" sz="2400" i="1">
                              <a:latin typeface="Cambria Math"/>
                            </a:rPr>
                          </m:ctrlPr>
                        </m:fPr>
                        <m:num>
                          <m:r>
                            <a:rPr lang="es-CL" sz="2400" i="1">
                              <a:latin typeface="Cambria Math"/>
                            </a:rPr>
                            <m:t>𝜎</m:t>
                          </m:r>
                          <m:r>
                            <a:rPr lang="es-CL" sz="2400" i="1">
                              <a:latin typeface="Cambria Math"/>
                            </a:rPr>
                            <m:t>∙</m:t>
                          </m:r>
                          <m:r>
                            <a:rPr lang="es-CL" sz="2400" i="1">
                              <a:latin typeface="Cambria Math"/>
                            </a:rPr>
                            <m:t>𝑥</m:t>
                          </m:r>
                          <m:r>
                            <a:rPr lang="es-CL" sz="2400" i="1">
                              <a:latin typeface="Cambria Math"/>
                            </a:rPr>
                            <m:t>𝜎</m:t>
                          </m:r>
                          <m:r>
                            <a:rPr lang="es-CL" sz="2400" i="1">
                              <a:latin typeface="Cambria Math"/>
                            </a:rPr>
                            <m:t>∙</m:t>
                          </m:r>
                          <m:r>
                            <a:rPr lang="es-CL" sz="2400">
                              <a:latin typeface="Cambria Math"/>
                            </a:rPr>
                            <m:t>𝛻</m:t>
                          </m:r>
                        </m:num>
                        <m:den>
                          <m:sSup>
                            <m:sSupPr>
                              <m:ctrlPr>
                                <a:rPr lang="es-CL" sz="2400" i="1">
                                  <a:latin typeface="Cambria Math"/>
                                </a:rPr>
                              </m:ctrlPr>
                            </m:sSupPr>
                            <m:e>
                              <m:d>
                                <m:dPr>
                                  <m:begChr m:val="|"/>
                                  <m:endChr m:val="|"/>
                                  <m:ctrlPr>
                                    <a:rPr lang="es-CL" sz="2400" i="1">
                                      <a:latin typeface="Cambria Math"/>
                                    </a:rPr>
                                  </m:ctrlPr>
                                </m:dPr>
                                <m:e>
                                  <m:r>
                                    <a:rPr lang="es-CL" sz="2400" i="1">
                                      <a:latin typeface="Cambria Math"/>
                                    </a:rPr>
                                    <m:t>𝑥</m:t>
                                  </m:r>
                                </m:e>
                              </m:d>
                            </m:e>
                            <m:sup>
                              <m:r>
                                <a:rPr lang="es-CL" sz="2400" i="1">
                                  <a:latin typeface="Cambria Math"/>
                                </a:rPr>
                                <m:t>3</m:t>
                              </m:r>
                            </m:sup>
                          </m:sSup>
                        </m:den>
                      </m:f>
                      <m:r>
                        <a:rPr lang="es-CL" sz="2400" i="1">
                          <a:latin typeface="Cambria Math"/>
                        </a:rPr>
                        <m:t>𝜑</m:t>
                      </m:r>
                      <m:d>
                        <m:dPr>
                          <m:ctrlPr>
                            <a:rPr lang="es-CL" sz="2400" i="1">
                              <a:latin typeface="Cambria Math"/>
                            </a:rPr>
                          </m:ctrlPr>
                        </m:dPr>
                        <m:e>
                          <m:r>
                            <a:rPr lang="es-CL" sz="2400" i="1">
                              <a:latin typeface="Cambria Math"/>
                            </a:rPr>
                            <m:t>𝑥</m:t>
                          </m:r>
                        </m:e>
                      </m:d>
                      <m:r>
                        <a:rPr lang="es-CL" sz="2400" i="1">
                          <a:latin typeface="Cambria Math"/>
                        </a:rPr>
                        <m:t>+</m:t>
                      </m:r>
                      <m:r>
                        <a:rPr lang="es-CL" sz="2400" i="1">
                          <a:latin typeface="Cambria Math"/>
                        </a:rPr>
                        <m:t>h𝑐</m:t>
                      </m:r>
                      <m:r>
                        <a:rPr lang="es-CL" sz="2400" i="1">
                          <a:latin typeface="Cambria Math"/>
                        </a:rPr>
                        <m:t>)</m:t>
                      </m:r>
                    </m:oMath>
                  </m:oMathPara>
                </a14:m>
                <a:endParaRPr lang="es-CL" sz="2400" dirty="0" smtClean="0"/>
              </a:p>
              <a:p>
                <a:pPr algn="ctr"/>
                <a:endParaRPr lang="es-CL" sz="2400" dirty="0"/>
              </a:p>
              <a:p>
                <a:pPr algn="ctr"/>
                <a:r>
                  <a:rPr lang="es-CL" sz="2400" dirty="0" smtClean="0"/>
                  <a:t>se deduce después de una integración por partes que:</a:t>
                </a:r>
              </a:p>
              <a:p>
                <a:pPr algn="ctr"/>
                <a:endParaRPr lang="es-CL" sz="2400" dirty="0"/>
              </a:p>
              <a:p>
                <a:pPr algn="ctr"/>
                <a14:m>
                  <m:oMath xmlns:m="http://schemas.openxmlformats.org/officeDocument/2006/math">
                    <m:nary>
                      <m:naryPr>
                        <m:limLoc m:val="undOvr"/>
                        <m:subHide m:val="on"/>
                        <m:supHide m:val="on"/>
                        <m:ctrlPr>
                          <a:rPr lang="es-CL" sz="2400" i="1">
                            <a:latin typeface="Cambria Math"/>
                          </a:rPr>
                        </m:ctrlPr>
                      </m:naryPr>
                      <m:sub/>
                      <m:sup/>
                      <m:e>
                        <m:sSup>
                          <m:sSupPr>
                            <m:ctrlPr>
                              <a:rPr lang="es-CL" sz="2400" i="1">
                                <a:latin typeface="Cambria Math"/>
                              </a:rPr>
                            </m:ctrlPr>
                          </m:sSupPr>
                          <m:e>
                            <m:r>
                              <a:rPr lang="es-CL" sz="2400" i="1">
                                <a:latin typeface="Cambria Math"/>
                              </a:rPr>
                              <m:t>𝑑</m:t>
                            </m:r>
                          </m:e>
                          <m:sup>
                            <m:r>
                              <a:rPr lang="es-CL" sz="2400" i="1">
                                <a:latin typeface="Cambria Math"/>
                              </a:rPr>
                              <m:t>3</m:t>
                            </m:r>
                          </m:sup>
                        </m:sSup>
                        <m:r>
                          <a:rPr lang="es-CL" sz="2400" i="1">
                            <a:latin typeface="Cambria Math"/>
                          </a:rPr>
                          <m:t>𝑥</m:t>
                        </m:r>
                      </m:e>
                    </m:nary>
                    <m:sSup>
                      <m:sSupPr>
                        <m:ctrlPr>
                          <a:rPr lang="es-CL" sz="2400" i="1">
                            <a:latin typeface="Cambria Math"/>
                          </a:rPr>
                        </m:ctrlPr>
                      </m:sSupPr>
                      <m:e>
                        <m:r>
                          <a:rPr lang="es-CL" sz="2400" i="1">
                            <a:latin typeface="Cambria Math"/>
                          </a:rPr>
                          <m:t>𝜓</m:t>
                        </m:r>
                      </m:e>
                      <m:sup>
                        <m:r>
                          <a:rPr lang="es-CL" sz="2400" i="1">
                            <a:latin typeface="Cambria Math"/>
                          </a:rPr>
                          <m:t>†</m:t>
                        </m:r>
                      </m:sup>
                    </m:sSup>
                    <m:d>
                      <m:dPr>
                        <m:ctrlPr>
                          <a:rPr lang="es-CL" sz="2400" i="1">
                            <a:latin typeface="Cambria Math"/>
                          </a:rPr>
                        </m:ctrlPr>
                      </m:dPr>
                      <m:e>
                        <m:r>
                          <a:rPr lang="es-CL" sz="2400" i="1">
                            <a:latin typeface="Cambria Math"/>
                          </a:rPr>
                          <m:t>𝑥</m:t>
                        </m:r>
                      </m:e>
                    </m:d>
                    <m:f>
                      <m:fPr>
                        <m:ctrlPr>
                          <a:rPr lang="es-CL" sz="2400" i="1">
                            <a:latin typeface="Cambria Math"/>
                          </a:rPr>
                        </m:ctrlPr>
                      </m:fPr>
                      <m:num>
                        <m:r>
                          <a:rPr lang="es-CL" sz="2400" i="1">
                            <a:latin typeface="Cambria Math"/>
                          </a:rPr>
                          <m:t>𝛾</m:t>
                        </m:r>
                        <m:r>
                          <a:rPr lang="es-CL" sz="2400" i="1">
                            <a:latin typeface="Cambria Math"/>
                          </a:rPr>
                          <m:t>∙</m:t>
                        </m:r>
                        <m:r>
                          <a:rPr lang="es-CL" sz="2400" i="1">
                            <a:latin typeface="Cambria Math"/>
                          </a:rPr>
                          <m:t>𝑥</m:t>
                        </m:r>
                      </m:num>
                      <m:den>
                        <m:sSup>
                          <m:sSupPr>
                            <m:ctrlPr>
                              <a:rPr lang="es-CL" sz="2400" i="1">
                                <a:latin typeface="Cambria Math"/>
                              </a:rPr>
                            </m:ctrlPr>
                          </m:sSupPr>
                          <m:e>
                            <m:d>
                              <m:dPr>
                                <m:begChr m:val="|"/>
                                <m:endChr m:val="|"/>
                                <m:ctrlPr>
                                  <a:rPr lang="es-CL" sz="2400" i="1">
                                    <a:latin typeface="Cambria Math"/>
                                  </a:rPr>
                                </m:ctrlPr>
                              </m:dPr>
                              <m:e>
                                <m:r>
                                  <a:rPr lang="es-CL" sz="2400" i="1">
                                    <a:latin typeface="Cambria Math"/>
                                  </a:rPr>
                                  <m:t>𝑥</m:t>
                                </m:r>
                              </m:e>
                            </m:d>
                          </m:e>
                          <m:sup>
                            <m:r>
                              <a:rPr lang="es-CL" sz="2400" i="1">
                                <a:latin typeface="Cambria Math"/>
                              </a:rPr>
                              <m:t>3</m:t>
                            </m:r>
                          </m:sup>
                        </m:sSup>
                      </m:den>
                    </m:f>
                    <m:r>
                      <a:rPr lang="es-CL" sz="2400" i="1">
                        <a:latin typeface="Cambria Math"/>
                      </a:rPr>
                      <m:t>𝜓</m:t>
                    </m:r>
                    <m:d>
                      <m:dPr>
                        <m:ctrlPr>
                          <a:rPr lang="es-CL" sz="2400" i="1">
                            <a:latin typeface="Cambria Math"/>
                          </a:rPr>
                        </m:ctrlPr>
                      </m:dPr>
                      <m:e>
                        <m:r>
                          <a:rPr lang="es-CL" sz="2400" i="1">
                            <a:latin typeface="Cambria Math"/>
                          </a:rPr>
                          <m:t>𝑥</m:t>
                        </m:r>
                      </m:e>
                    </m:d>
                    <m:r>
                      <a:rPr lang="es-CL" sz="2400" i="1">
                        <a:latin typeface="Cambria Math"/>
                      </a:rPr>
                      <m:t>≅</m:t>
                    </m:r>
                    <m:f>
                      <m:fPr>
                        <m:ctrlPr>
                          <a:rPr lang="es-CL" sz="2400" i="1">
                            <a:latin typeface="Cambria Math"/>
                          </a:rPr>
                        </m:ctrlPr>
                      </m:fPr>
                      <m:num>
                        <m:r>
                          <a:rPr lang="es-CL" sz="2400" i="1">
                            <a:latin typeface="Cambria Math"/>
                          </a:rPr>
                          <m:t>𝑖</m:t>
                        </m:r>
                      </m:num>
                      <m:den>
                        <m:r>
                          <a:rPr lang="es-CL" sz="2400" i="1">
                            <a:latin typeface="Cambria Math"/>
                          </a:rPr>
                          <m:t>2</m:t>
                        </m:r>
                        <m:r>
                          <a:rPr lang="es-CL" sz="2400" i="1">
                            <a:latin typeface="Cambria Math"/>
                          </a:rPr>
                          <m:t>𝑚</m:t>
                        </m:r>
                      </m:den>
                    </m:f>
                    <m:nary>
                      <m:naryPr>
                        <m:limLoc m:val="undOvr"/>
                        <m:subHide m:val="on"/>
                        <m:supHide m:val="on"/>
                        <m:ctrlPr>
                          <a:rPr lang="es-CL" sz="2400" i="1">
                            <a:latin typeface="Cambria Math"/>
                          </a:rPr>
                        </m:ctrlPr>
                      </m:naryPr>
                      <m:sub/>
                      <m:sup/>
                      <m:e>
                        <m:sSup>
                          <m:sSupPr>
                            <m:ctrlPr>
                              <a:rPr lang="es-CL" sz="2400" i="1">
                                <a:latin typeface="Cambria Math"/>
                              </a:rPr>
                            </m:ctrlPr>
                          </m:sSupPr>
                          <m:e>
                            <m:r>
                              <a:rPr lang="es-CL" sz="2400" i="1">
                                <a:latin typeface="Cambria Math"/>
                              </a:rPr>
                              <m:t>𝑑</m:t>
                            </m:r>
                          </m:e>
                          <m:sup>
                            <m:r>
                              <a:rPr lang="es-CL" sz="2400" i="1">
                                <a:latin typeface="Cambria Math"/>
                              </a:rPr>
                              <m:t>3</m:t>
                            </m:r>
                          </m:sup>
                        </m:sSup>
                        <m:r>
                          <a:rPr lang="es-CL" sz="2400" i="1">
                            <a:latin typeface="Cambria Math"/>
                          </a:rPr>
                          <m:t>𝑥</m:t>
                        </m:r>
                      </m:e>
                    </m:nary>
                    <m:sSup>
                      <m:sSupPr>
                        <m:ctrlPr>
                          <a:rPr lang="es-CL" sz="2400" i="1">
                            <a:latin typeface="Cambria Math"/>
                          </a:rPr>
                        </m:ctrlPr>
                      </m:sSupPr>
                      <m:e>
                        <m:r>
                          <a:rPr lang="es-CL" sz="2400" i="1">
                            <a:latin typeface="Cambria Math"/>
                          </a:rPr>
                          <m:t>𝜑</m:t>
                        </m:r>
                      </m:e>
                      <m:sup>
                        <m:r>
                          <a:rPr lang="es-CL" sz="2400" i="1">
                            <a:latin typeface="Cambria Math"/>
                          </a:rPr>
                          <m:t>†</m:t>
                        </m:r>
                      </m:sup>
                    </m:sSup>
                    <m:d>
                      <m:dPr>
                        <m:ctrlPr>
                          <a:rPr lang="es-CL" sz="2400" i="1">
                            <a:latin typeface="Cambria Math"/>
                          </a:rPr>
                        </m:ctrlPr>
                      </m:dPr>
                      <m:e>
                        <m:r>
                          <a:rPr lang="es-CL" sz="2400" i="1">
                            <a:latin typeface="Cambria Math"/>
                          </a:rPr>
                          <m:t>𝑥</m:t>
                        </m:r>
                      </m:e>
                    </m:d>
                    <m:d>
                      <m:dPr>
                        <m:begChr m:val="["/>
                        <m:endChr m:val="]"/>
                        <m:ctrlPr>
                          <a:rPr lang="es-CL" sz="2400" i="1">
                            <a:latin typeface="Cambria Math"/>
                          </a:rPr>
                        </m:ctrlPr>
                      </m:dPr>
                      <m:e>
                        <m:r>
                          <a:rPr lang="es-CL" sz="2400" i="1">
                            <a:latin typeface="Cambria Math"/>
                          </a:rPr>
                          <m:t>𝜎</m:t>
                        </m:r>
                        <m:r>
                          <a:rPr lang="es-CL" sz="2400" i="1">
                            <a:latin typeface="Cambria Math"/>
                          </a:rPr>
                          <m:t>∙</m:t>
                        </m:r>
                        <m:r>
                          <a:rPr lang="es-CL" sz="2400">
                            <a:latin typeface="Cambria Math"/>
                          </a:rPr>
                          <m:t>𝛻</m:t>
                        </m:r>
                        <m:r>
                          <a:rPr lang="es-CL" sz="2400" i="1">
                            <a:latin typeface="Cambria Math"/>
                          </a:rPr>
                          <m:t>,</m:t>
                        </m:r>
                        <m:f>
                          <m:fPr>
                            <m:ctrlPr>
                              <a:rPr lang="es-CL" sz="2400" i="1">
                                <a:latin typeface="Cambria Math"/>
                              </a:rPr>
                            </m:ctrlPr>
                          </m:fPr>
                          <m:num>
                            <m:r>
                              <a:rPr lang="es-CL" sz="2400" i="1">
                                <a:latin typeface="Cambria Math"/>
                              </a:rPr>
                              <m:t>𝜎</m:t>
                            </m:r>
                            <m:r>
                              <a:rPr lang="es-CL" sz="2400" i="1">
                                <a:latin typeface="Cambria Math"/>
                              </a:rPr>
                              <m:t>∙</m:t>
                            </m:r>
                            <m:r>
                              <a:rPr lang="es-CL" sz="2400" i="1">
                                <a:latin typeface="Cambria Math"/>
                              </a:rPr>
                              <m:t>𝑥</m:t>
                            </m:r>
                          </m:num>
                          <m:den>
                            <m:sSup>
                              <m:sSupPr>
                                <m:ctrlPr>
                                  <a:rPr lang="es-CL" sz="2400" i="1">
                                    <a:latin typeface="Cambria Math"/>
                                  </a:rPr>
                                </m:ctrlPr>
                              </m:sSupPr>
                              <m:e>
                                <m:d>
                                  <m:dPr>
                                    <m:begChr m:val="|"/>
                                    <m:endChr m:val="|"/>
                                    <m:ctrlPr>
                                      <a:rPr lang="es-CL" sz="2400" i="1">
                                        <a:latin typeface="Cambria Math"/>
                                      </a:rPr>
                                    </m:ctrlPr>
                                  </m:dPr>
                                  <m:e>
                                    <m:r>
                                      <a:rPr lang="es-CL" sz="2400" i="1">
                                        <a:latin typeface="Cambria Math"/>
                                      </a:rPr>
                                      <m:t>𝑥</m:t>
                                    </m:r>
                                  </m:e>
                                </m:d>
                              </m:e>
                              <m:sup>
                                <m:r>
                                  <a:rPr lang="es-CL" sz="2400" i="1">
                                    <a:latin typeface="Cambria Math"/>
                                  </a:rPr>
                                  <m:t>3</m:t>
                                </m:r>
                              </m:sup>
                            </m:sSup>
                          </m:den>
                        </m:f>
                      </m:e>
                    </m:d>
                    <m:r>
                      <a:rPr lang="es-CL" sz="2400" i="1">
                        <a:latin typeface="Cambria Math"/>
                      </a:rPr>
                      <m:t>𝜑</m:t>
                    </m:r>
                    <m:d>
                      <m:dPr>
                        <m:ctrlPr>
                          <a:rPr lang="es-CL" sz="2400" i="1">
                            <a:latin typeface="Cambria Math"/>
                          </a:rPr>
                        </m:ctrlPr>
                      </m:dPr>
                      <m:e>
                        <m:r>
                          <a:rPr lang="es-CL" sz="2400" i="1">
                            <a:latin typeface="Cambria Math"/>
                          </a:rPr>
                          <m:t>𝑥</m:t>
                        </m:r>
                      </m:e>
                    </m:d>
                  </m:oMath>
                </a14:m>
                <a:r>
                  <a:rPr lang="es-CL" sz="2400" dirty="0"/>
                  <a:t> </a:t>
                </a:r>
              </a:p>
              <a:p>
                <a:pPr algn="ctr"/>
                <a:endParaRPr lang="es-CL" sz="2400" dirty="0"/>
              </a:p>
              <a:p>
                <a:pPr algn="ctr"/>
                <a:endParaRPr lang="es-CL" sz="2400" dirty="0"/>
              </a:p>
            </p:txBody>
          </p:sp>
        </mc:Choice>
        <mc:Fallback xmlns="">
          <p:sp>
            <p:nvSpPr>
              <p:cNvPr id="7" name="6 CuadroTexto"/>
              <p:cNvSpPr txBox="1">
                <a:spLocks noRot="1" noChangeAspect="1" noMove="1" noResize="1" noEditPoints="1" noAdjustHandles="1" noChangeArrowheads="1" noChangeShapeType="1" noTextEdit="1"/>
              </p:cNvSpPr>
              <p:nvPr/>
            </p:nvSpPr>
            <p:spPr>
              <a:xfrm>
                <a:off x="251520" y="836712"/>
                <a:ext cx="8712968" cy="6294672"/>
              </a:xfrm>
              <a:prstGeom prst="rect">
                <a:avLst/>
              </a:prstGeom>
              <a:blipFill rotWithShape="1">
                <a:blip r:embed="rId2"/>
                <a:stretch>
                  <a:fillRect/>
                </a:stretch>
              </a:blipFill>
            </p:spPr>
            <p:txBody>
              <a:bodyPr/>
              <a:lstStyle/>
              <a:p>
                <a:r>
                  <a:rPr lang="es-CL">
                    <a:noFill/>
                  </a:rPr>
                  <a:t> </a:t>
                </a:r>
              </a:p>
            </p:txBody>
          </p:sp>
        </mc:Fallback>
      </mc:AlternateContent>
    </p:spTree>
    <p:extLst>
      <p:ext uri="{BB962C8B-B14F-4D97-AF65-F5344CB8AC3E}">
        <p14:creationId xmlns:p14="http://schemas.microsoft.com/office/powerpoint/2010/main" val="4191578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4 CuadroTexto"/>
          <p:cNvSpPr txBox="1"/>
          <p:nvPr/>
        </p:nvSpPr>
        <p:spPr>
          <a:xfrm>
            <a:off x="0" y="0"/>
            <a:ext cx="9144000" cy="523220"/>
          </a:xfrm>
          <a:prstGeom prst="rect">
            <a:avLst/>
          </a:prstGeom>
          <a:noFill/>
        </p:spPr>
        <p:txBody>
          <a:bodyPr wrap="square" rtlCol="0">
            <a:spAutoFit/>
          </a:bodyPr>
          <a:lstStyle/>
          <a:p>
            <a:pPr algn="ctr"/>
            <a:r>
              <a:rPr lang="es-CL" sz="2800" dirty="0" smtClean="0">
                <a:solidFill>
                  <a:schemeClr val="bg1"/>
                </a:solidFill>
              </a:rPr>
              <a:t>El efecto </a:t>
            </a:r>
            <a:r>
              <a:rPr lang="es-CL" sz="2800" dirty="0" err="1" smtClean="0">
                <a:solidFill>
                  <a:schemeClr val="bg1"/>
                </a:solidFill>
              </a:rPr>
              <a:t>Lamb</a:t>
            </a:r>
            <a:endParaRPr lang="es-CL" sz="2800" dirty="0">
              <a:solidFill>
                <a:schemeClr val="bg1"/>
              </a:solidFill>
            </a:endParaRPr>
          </a:p>
        </p:txBody>
      </p:sp>
      <mc:AlternateContent xmlns:mc="http://schemas.openxmlformats.org/markup-compatibility/2006" xmlns:a14="http://schemas.microsoft.com/office/drawing/2010/main">
        <mc:Choice Requires="a14">
          <p:sp>
            <p:nvSpPr>
              <p:cNvPr id="6" name="5 CuadroTexto"/>
              <p:cNvSpPr txBox="1"/>
              <p:nvPr/>
            </p:nvSpPr>
            <p:spPr>
              <a:xfrm>
                <a:off x="251520" y="908720"/>
                <a:ext cx="8640960" cy="4616135"/>
              </a:xfrm>
              <a:prstGeom prst="rect">
                <a:avLst/>
              </a:prstGeom>
              <a:noFill/>
            </p:spPr>
            <p:txBody>
              <a:bodyPr wrap="square" rtlCol="0">
                <a:spAutoFit/>
              </a:bodyPr>
              <a:lstStyle/>
              <a:p>
                <a:r>
                  <a:rPr lang="es-CL" sz="2400" dirty="0" smtClean="0"/>
                  <a:t>Recordemos que </a:t>
                </a:r>
                <a14:m>
                  <m:oMath xmlns:m="http://schemas.openxmlformats.org/officeDocument/2006/math">
                    <m:f>
                      <m:fPr>
                        <m:ctrlPr>
                          <a:rPr lang="es-CL" sz="2400" i="1">
                            <a:latin typeface="Cambria Math"/>
                          </a:rPr>
                        </m:ctrlPr>
                      </m:fPr>
                      <m:num>
                        <m:r>
                          <a:rPr lang="es-CL" sz="2400" i="1">
                            <a:latin typeface="Cambria Math"/>
                          </a:rPr>
                          <m:t>𝑥</m:t>
                        </m:r>
                      </m:num>
                      <m:den>
                        <m:sSup>
                          <m:sSupPr>
                            <m:ctrlPr>
                              <a:rPr lang="es-CL" sz="2400" i="1">
                                <a:latin typeface="Cambria Math"/>
                              </a:rPr>
                            </m:ctrlPr>
                          </m:sSupPr>
                          <m:e>
                            <m:r>
                              <a:rPr lang="es-CL" sz="2400" i="1">
                                <a:latin typeface="Cambria Math"/>
                              </a:rPr>
                              <m:t>|</m:t>
                            </m:r>
                            <m:r>
                              <a:rPr lang="es-CL" sz="2400" i="1">
                                <a:latin typeface="Cambria Math"/>
                              </a:rPr>
                              <m:t>𝑥</m:t>
                            </m:r>
                            <m:r>
                              <a:rPr lang="es-CL" sz="2400" i="1">
                                <a:latin typeface="Cambria Math"/>
                              </a:rPr>
                              <m:t>|</m:t>
                            </m:r>
                          </m:e>
                          <m:sup>
                            <m:r>
                              <a:rPr lang="es-CL" sz="2400" i="1">
                                <a:latin typeface="Cambria Math"/>
                              </a:rPr>
                              <m:t>3</m:t>
                            </m:r>
                          </m:sup>
                        </m:sSup>
                      </m:den>
                    </m:f>
                    <m:r>
                      <a:rPr lang="es-CL" sz="2400" i="1">
                        <a:latin typeface="Cambria Math"/>
                      </a:rPr>
                      <m:t>=</m:t>
                    </m:r>
                    <m:f>
                      <m:fPr>
                        <m:ctrlPr>
                          <a:rPr lang="es-CL" sz="2400" i="1">
                            <a:latin typeface="Cambria Math"/>
                          </a:rPr>
                        </m:ctrlPr>
                      </m:fPr>
                      <m:num>
                        <m:r>
                          <a:rPr lang="es-CL" sz="2400" i="1">
                            <a:latin typeface="Cambria Math"/>
                          </a:rPr>
                          <m:t>−</m:t>
                        </m:r>
                        <m:r>
                          <a:rPr lang="es-CL" sz="2400">
                            <a:latin typeface="Cambria Math"/>
                          </a:rPr>
                          <m:t>𝛻</m:t>
                        </m:r>
                        <m:r>
                          <a:rPr lang="es-CL" sz="2400">
                            <a:latin typeface="Cambria Math"/>
                          </a:rPr>
                          <m:t>1</m:t>
                        </m:r>
                      </m:num>
                      <m:den>
                        <m:r>
                          <a:rPr lang="es-CL" sz="2400" i="1">
                            <a:latin typeface="Cambria Math"/>
                          </a:rPr>
                          <m:t>|</m:t>
                        </m:r>
                        <m:r>
                          <a:rPr lang="es-CL" sz="2400" i="1">
                            <a:latin typeface="Cambria Math"/>
                          </a:rPr>
                          <m:t>𝑥</m:t>
                        </m:r>
                        <m:r>
                          <a:rPr lang="es-CL" sz="2400" i="1">
                            <a:latin typeface="Cambria Math"/>
                          </a:rPr>
                          <m:t>|</m:t>
                        </m:r>
                      </m:den>
                    </m:f>
                  </m:oMath>
                </a14:m>
                <a:r>
                  <a:rPr lang="es-CL" sz="2400" dirty="0"/>
                  <a:t> </a:t>
                </a:r>
                <a:r>
                  <a:rPr lang="es-CL" sz="2400" dirty="0" smtClean="0"/>
                  <a:t>y  </a:t>
                </a:r>
                <a14:m>
                  <m:oMath xmlns:m="http://schemas.openxmlformats.org/officeDocument/2006/math">
                    <m:f>
                      <m:fPr>
                        <m:ctrlPr>
                          <a:rPr lang="es-CL" sz="2400" i="1">
                            <a:latin typeface="Cambria Math"/>
                          </a:rPr>
                        </m:ctrlPr>
                      </m:fPr>
                      <m:num>
                        <m:r>
                          <m:rPr>
                            <m:sty m:val="p"/>
                          </m:rPr>
                          <a:rPr lang="es-CL" sz="2400">
                            <a:latin typeface="Cambria Math"/>
                          </a:rPr>
                          <m:t>Δ</m:t>
                        </m:r>
                        <m:r>
                          <a:rPr lang="es-CL" sz="2400">
                            <a:latin typeface="Cambria Math"/>
                          </a:rPr>
                          <m:t>1</m:t>
                        </m:r>
                      </m:num>
                      <m:den>
                        <m:r>
                          <a:rPr lang="es-CL" sz="2400" i="1">
                            <a:latin typeface="Cambria Math"/>
                          </a:rPr>
                          <m:t>|</m:t>
                        </m:r>
                        <m:r>
                          <a:rPr lang="es-CL" sz="2400" i="1">
                            <a:latin typeface="Cambria Math"/>
                          </a:rPr>
                          <m:t>𝑥</m:t>
                        </m:r>
                        <m:r>
                          <a:rPr lang="es-CL" sz="2400" i="1">
                            <a:latin typeface="Cambria Math"/>
                          </a:rPr>
                          <m:t>|</m:t>
                        </m:r>
                      </m:den>
                    </m:f>
                    <m:r>
                      <a:rPr lang="es-CL" sz="2400" i="1">
                        <a:latin typeface="Cambria Math"/>
                      </a:rPr>
                      <m:t>=−4</m:t>
                    </m:r>
                    <m:sSup>
                      <m:sSupPr>
                        <m:ctrlPr>
                          <a:rPr lang="es-CL" sz="2400" i="1">
                            <a:latin typeface="Cambria Math"/>
                          </a:rPr>
                        </m:ctrlPr>
                      </m:sSupPr>
                      <m:e>
                        <m:r>
                          <a:rPr lang="es-CL" sz="2400" i="1">
                            <a:latin typeface="Cambria Math"/>
                          </a:rPr>
                          <m:t>𝜋𝛿</m:t>
                        </m:r>
                      </m:e>
                      <m:sup>
                        <m:r>
                          <a:rPr lang="es-CL" sz="2400" i="1">
                            <a:latin typeface="Cambria Math"/>
                          </a:rPr>
                          <m:t>3</m:t>
                        </m:r>
                      </m:sup>
                    </m:sSup>
                    <m:d>
                      <m:dPr>
                        <m:ctrlPr>
                          <a:rPr lang="es-CL" sz="2400" i="1">
                            <a:latin typeface="Cambria Math"/>
                          </a:rPr>
                        </m:ctrlPr>
                      </m:dPr>
                      <m:e>
                        <m:r>
                          <a:rPr lang="es-CL" sz="2400" i="1">
                            <a:latin typeface="Cambria Math"/>
                          </a:rPr>
                          <m:t>𝑥</m:t>
                        </m:r>
                      </m:e>
                    </m:d>
                    <m:r>
                      <a:rPr lang="es-CL" sz="2400" b="0" i="0" smtClean="0">
                        <a:latin typeface="Cambria Math"/>
                      </a:rPr>
                      <m:t>  .</m:t>
                    </m:r>
                  </m:oMath>
                </a14:m>
                <a:r>
                  <a:rPr lang="es-CL" sz="2400" dirty="0" smtClean="0"/>
                  <a:t> Si tomamos </a:t>
                </a:r>
                <a14:m>
                  <m:oMath xmlns:m="http://schemas.openxmlformats.org/officeDocument/2006/math">
                    <m:r>
                      <a:rPr lang="es-CL" sz="2400" i="1">
                        <a:latin typeface="Cambria Math"/>
                      </a:rPr>
                      <m:t>𝜑</m:t>
                    </m:r>
                  </m:oMath>
                </a14:m>
                <a:r>
                  <a:rPr lang="es-CL" sz="2400" dirty="0" smtClean="0"/>
                  <a:t> (un </a:t>
                </a:r>
                <a:r>
                  <a:rPr lang="es-CL" sz="2400" dirty="0" err="1" smtClean="0"/>
                  <a:t>spinor</a:t>
                </a:r>
                <a:r>
                  <a:rPr lang="es-CL" sz="2400" dirty="0" smtClean="0"/>
                  <a:t> de Pauli)  y usamos la expresión </a:t>
                </a:r>
                <a14:m>
                  <m:oMath xmlns:m="http://schemas.openxmlformats.org/officeDocument/2006/math">
                    <m:r>
                      <a:rPr lang="es-CL" sz="2400" i="1">
                        <a:latin typeface="Cambria Math"/>
                      </a:rPr>
                      <m:t>𝐿</m:t>
                    </m:r>
                    <m:r>
                      <a:rPr lang="es-CL" sz="2400" i="1">
                        <a:latin typeface="Cambria Math"/>
                      </a:rPr>
                      <m:t>=−</m:t>
                    </m:r>
                    <m:r>
                      <a:rPr lang="es-CL" sz="2400" i="1">
                        <a:latin typeface="Cambria Math"/>
                      </a:rPr>
                      <m:t>𝑖𝑥</m:t>
                    </m:r>
                    <m:r>
                      <a:rPr lang="es-CL" sz="2400" i="1">
                        <a:latin typeface="Cambria Math"/>
                      </a:rPr>
                      <m:t>×</m:t>
                    </m:r>
                    <m:r>
                      <a:rPr lang="es-CL" sz="2400">
                        <a:latin typeface="Cambria Math"/>
                      </a:rPr>
                      <m:t>𝛻</m:t>
                    </m:r>
                  </m:oMath>
                </a14:m>
                <a:r>
                  <a:rPr lang="es-CL" sz="2400" dirty="0"/>
                  <a:t> </a:t>
                </a:r>
                <a:r>
                  <a:rPr lang="es-CL" sz="2400" dirty="0" smtClean="0"/>
                  <a:t> junto con la identidad:</a:t>
                </a:r>
              </a:p>
              <a:p>
                <a:pPr algn="ctr"/>
                <a:endParaRPr lang="es-CL" sz="2400" i="1" dirty="0" smtClean="0">
                  <a:latin typeface="Cambria Math"/>
                </a:endParaRPr>
              </a:p>
              <a:p>
                <a:pPr algn="ctr"/>
                <a14:m>
                  <m:oMathPara xmlns:m="http://schemas.openxmlformats.org/officeDocument/2006/math">
                    <m:oMathParaPr>
                      <m:jc m:val="centerGroup"/>
                    </m:oMathParaPr>
                    <m:oMath xmlns:m="http://schemas.openxmlformats.org/officeDocument/2006/math">
                      <m:d>
                        <m:dPr>
                          <m:begChr m:val="["/>
                          <m:endChr m:val="]"/>
                          <m:ctrlPr>
                            <a:rPr lang="es-CL" sz="2400" i="1">
                              <a:latin typeface="Cambria Math"/>
                            </a:rPr>
                          </m:ctrlPr>
                        </m:dPr>
                        <m:e>
                          <m:sSub>
                            <m:sSubPr>
                              <m:ctrlPr>
                                <a:rPr lang="es-CL" sz="2400" i="1">
                                  <a:latin typeface="Cambria Math"/>
                                </a:rPr>
                              </m:ctrlPr>
                            </m:sSubPr>
                            <m:e>
                              <m:r>
                                <a:rPr lang="es-CL" sz="2400" i="1">
                                  <a:latin typeface="Cambria Math"/>
                                </a:rPr>
                                <m:t>𝜎</m:t>
                              </m:r>
                            </m:e>
                            <m:sub>
                              <m:r>
                                <a:rPr lang="es-CL" sz="2400" i="1">
                                  <a:latin typeface="Cambria Math"/>
                                </a:rPr>
                                <m:t>𝑎</m:t>
                              </m:r>
                            </m:sub>
                          </m:sSub>
                          <m:sSub>
                            <m:sSubPr>
                              <m:ctrlPr>
                                <a:rPr lang="es-CL" sz="2400" i="1">
                                  <a:latin typeface="Cambria Math"/>
                                </a:rPr>
                              </m:ctrlPr>
                            </m:sSubPr>
                            <m:e>
                              <m:r>
                                <a:rPr lang="es-CL" sz="2400" i="1">
                                  <a:latin typeface="Cambria Math"/>
                                </a:rPr>
                                <m:t>𝐴</m:t>
                              </m:r>
                            </m:e>
                            <m:sub>
                              <m:r>
                                <a:rPr lang="es-CL" sz="2400" i="1">
                                  <a:latin typeface="Cambria Math"/>
                                </a:rPr>
                                <m:t>𝑎</m:t>
                              </m:r>
                            </m:sub>
                          </m:sSub>
                          <m:r>
                            <a:rPr lang="es-CL" sz="2400" i="1">
                              <a:latin typeface="Cambria Math"/>
                            </a:rPr>
                            <m:t>,</m:t>
                          </m:r>
                          <m:sSub>
                            <m:sSubPr>
                              <m:ctrlPr>
                                <a:rPr lang="es-CL" sz="2400" i="1">
                                  <a:latin typeface="Cambria Math"/>
                                </a:rPr>
                              </m:ctrlPr>
                            </m:sSubPr>
                            <m:e>
                              <m:r>
                                <a:rPr lang="es-CL" sz="2400" i="1">
                                  <a:latin typeface="Cambria Math"/>
                                </a:rPr>
                                <m:t>𝜎</m:t>
                              </m:r>
                            </m:e>
                            <m:sub>
                              <m:r>
                                <a:rPr lang="es-CL" sz="2400" i="1">
                                  <a:latin typeface="Cambria Math"/>
                                </a:rPr>
                                <m:t>𝑏</m:t>
                              </m:r>
                            </m:sub>
                          </m:sSub>
                          <m:sSub>
                            <m:sSubPr>
                              <m:ctrlPr>
                                <a:rPr lang="es-CL" sz="2400" i="1">
                                  <a:latin typeface="Cambria Math"/>
                                </a:rPr>
                              </m:ctrlPr>
                            </m:sSubPr>
                            <m:e>
                              <m:r>
                                <a:rPr lang="es-CL" sz="2400" i="1">
                                  <a:latin typeface="Cambria Math"/>
                                </a:rPr>
                                <m:t>𝐵</m:t>
                              </m:r>
                            </m:e>
                            <m:sub>
                              <m:r>
                                <a:rPr lang="es-CL" sz="2400" i="1">
                                  <a:latin typeface="Cambria Math"/>
                                </a:rPr>
                                <m:t>𝑏</m:t>
                              </m:r>
                            </m:sub>
                          </m:sSub>
                        </m:e>
                      </m:d>
                      <m:r>
                        <a:rPr lang="es-CL" sz="2400" i="1">
                          <a:latin typeface="Cambria Math"/>
                        </a:rPr>
                        <m:t>=</m:t>
                      </m:r>
                      <m:sSub>
                        <m:sSubPr>
                          <m:ctrlPr>
                            <a:rPr lang="es-CL" sz="2400" i="1">
                              <a:latin typeface="Cambria Math"/>
                            </a:rPr>
                          </m:ctrlPr>
                        </m:sSubPr>
                        <m:e>
                          <m:r>
                            <a:rPr lang="es-CL" sz="2400" i="1">
                              <a:latin typeface="Cambria Math"/>
                            </a:rPr>
                            <m:t>𝛿</m:t>
                          </m:r>
                        </m:e>
                        <m:sub>
                          <m:r>
                            <a:rPr lang="es-CL" sz="2400" i="1">
                              <a:latin typeface="Cambria Math"/>
                            </a:rPr>
                            <m:t>𝑎𝑏</m:t>
                          </m:r>
                        </m:sub>
                      </m:sSub>
                      <m:d>
                        <m:dPr>
                          <m:ctrlPr>
                            <a:rPr lang="es-CL" sz="2400" i="1">
                              <a:latin typeface="Cambria Math"/>
                            </a:rPr>
                          </m:ctrlPr>
                        </m:dPr>
                        <m:e>
                          <m:sSub>
                            <m:sSubPr>
                              <m:ctrlPr>
                                <a:rPr lang="es-CL" sz="2400" i="1">
                                  <a:latin typeface="Cambria Math"/>
                                </a:rPr>
                              </m:ctrlPr>
                            </m:sSubPr>
                            <m:e>
                              <m:r>
                                <a:rPr lang="es-CL" sz="2400" i="1">
                                  <a:latin typeface="Cambria Math"/>
                                </a:rPr>
                                <m:t>𝐴</m:t>
                              </m:r>
                            </m:e>
                            <m:sub>
                              <m:r>
                                <a:rPr lang="es-CL" sz="2400" i="1">
                                  <a:latin typeface="Cambria Math"/>
                                </a:rPr>
                                <m:t>𝑎</m:t>
                              </m:r>
                            </m:sub>
                          </m:sSub>
                          <m:sSub>
                            <m:sSubPr>
                              <m:ctrlPr>
                                <a:rPr lang="es-CL" sz="2400" i="1">
                                  <a:latin typeface="Cambria Math"/>
                                </a:rPr>
                              </m:ctrlPr>
                            </m:sSubPr>
                            <m:e>
                              <m:r>
                                <a:rPr lang="es-CL" sz="2400" i="1">
                                  <a:latin typeface="Cambria Math"/>
                                </a:rPr>
                                <m:t>𝐵</m:t>
                              </m:r>
                            </m:e>
                            <m:sub>
                              <m:r>
                                <a:rPr lang="es-CL" sz="2400" i="1">
                                  <a:latin typeface="Cambria Math"/>
                                </a:rPr>
                                <m:t>𝑏</m:t>
                              </m:r>
                            </m:sub>
                          </m:sSub>
                          <m:r>
                            <a:rPr lang="es-CL" sz="2400" i="1">
                              <a:latin typeface="Cambria Math"/>
                            </a:rPr>
                            <m:t>−</m:t>
                          </m:r>
                          <m:sSub>
                            <m:sSubPr>
                              <m:ctrlPr>
                                <a:rPr lang="es-CL" sz="2400" i="1">
                                  <a:latin typeface="Cambria Math"/>
                                </a:rPr>
                              </m:ctrlPr>
                            </m:sSubPr>
                            <m:e>
                              <m:r>
                                <a:rPr lang="es-CL" sz="2400" i="1">
                                  <a:latin typeface="Cambria Math"/>
                                </a:rPr>
                                <m:t>𝐵</m:t>
                              </m:r>
                            </m:e>
                            <m:sub>
                              <m:r>
                                <a:rPr lang="es-CL" sz="2400" i="1">
                                  <a:latin typeface="Cambria Math"/>
                                </a:rPr>
                                <m:t>𝑏</m:t>
                              </m:r>
                            </m:sub>
                          </m:sSub>
                          <m:sSub>
                            <m:sSubPr>
                              <m:ctrlPr>
                                <a:rPr lang="es-CL" sz="2400" i="1">
                                  <a:latin typeface="Cambria Math"/>
                                </a:rPr>
                              </m:ctrlPr>
                            </m:sSubPr>
                            <m:e>
                              <m:r>
                                <a:rPr lang="es-CL" sz="2400" i="1">
                                  <a:latin typeface="Cambria Math"/>
                                </a:rPr>
                                <m:t>𝐴</m:t>
                              </m:r>
                            </m:e>
                            <m:sub>
                              <m:r>
                                <a:rPr lang="es-CL" sz="2400" i="1">
                                  <a:latin typeface="Cambria Math"/>
                                </a:rPr>
                                <m:t>𝑎</m:t>
                              </m:r>
                            </m:sub>
                          </m:sSub>
                        </m:e>
                      </m:d>
                      <m:r>
                        <a:rPr lang="es-CL" sz="2400" i="1">
                          <a:latin typeface="Cambria Math"/>
                        </a:rPr>
                        <m:t>+</m:t>
                      </m:r>
                      <m:r>
                        <a:rPr lang="es-CL" sz="2400" i="1">
                          <a:latin typeface="Cambria Math"/>
                        </a:rPr>
                        <m:t>𝑖</m:t>
                      </m:r>
                      <m:sSub>
                        <m:sSubPr>
                          <m:ctrlPr>
                            <a:rPr lang="es-CL" sz="2400" i="1">
                              <a:latin typeface="Cambria Math"/>
                            </a:rPr>
                          </m:ctrlPr>
                        </m:sSubPr>
                        <m:e>
                          <m:r>
                            <a:rPr lang="es-CL" sz="2400" i="1">
                              <a:latin typeface="Cambria Math"/>
                            </a:rPr>
                            <m:t>𝜀</m:t>
                          </m:r>
                        </m:e>
                        <m:sub>
                          <m:r>
                            <a:rPr lang="es-CL" sz="2400" i="1">
                              <a:latin typeface="Cambria Math"/>
                            </a:rPr>
                            <m:t>𝑎𝑏𝑐</m:t>
                          </m:r>
                        </m:sub>
                      </m:sSub>
                      <m:sSub>
                        <m:sSubPr>
                          <m:ctrlPr>
                            <a:rPr lang="es-CL" sz="2400" i="1">
                              <a:latin typeface="Cambria Math"/>
                            </a:rPr>
                          </m:ctrlPr>
                        </m:sSubPr>
                        <m:e>
                          <m:r>
                            <a:rPr lang="es-CL" sz="2400" i="1">
                              <a:latin typeface="Cambria Math"/>
                            </a:rPr>
                            <m:t>𝜎</m:t>
                          </m:r>
                        </m:e>
                        <m:sub>
                          <m:r>
                            <a:rPr lang="es-CL" sz="2400" i="1">
                              <a:latin typeface="Cambria Math"/>
                            </a:rPr>
                            <m:t>𝑐</m:t>
                          </m:r>
                        </m:sub>
                      </m:sSub>
                      <m:r>
                        <a:rPr lang="es-CL" sz="2400" i="1">
                          <a:latin typeface="Cambria Math"/>
                        </a:rPr>
                        <m:t>(</m:t>
                      </m:r>
                      <m:sSub>
                        <m:sSubPr>
                          <m:ctrlPr>
                            <a:rPr lang="es-CL" sz="2400" i="1">
                              <a:latin typeface="Cambria Math"/>
                            </a:rPr>
                          </m:ctrlPr>
                        </m:sSubPr>
                        <m:e>
                          <m:r>
                            <a:rPr lang="es-CL" sz="2400" i="1">
                              <a:latin typeface="Cambria Math"/>
                            </a:rPr>
                            <m:t>𝐴</m:t>
                          </m:r>
                        </m:e>
                        <m:sub>
                          <m:r>
                            <a:rPr lang="es-CL" sz="2400" i="1">
                              <a:latin typeface="Cambria Math"/>
                            </a:rPr>
                            <m:t>𝑎</m:t>
                          </m:r>
                        </m:sub>
                      </m:sSub>
                      <m:sSub>
                        <m:sSubPr>
                          <m:ctrlPr>
                            <a:rPr lang="es-CL" sz="2400" i="1">
                              <a:latin typeface="Cambria Math"/>
                            </a:rPr>
                          </m:ctrlPr>
                        </m:sSubPr>
                        <m:e>
                          <m:r>
                            <a:rPr lang="es-CL" sz="2400" i="1">
                              <a:latin typeface="Cambria Math"/>
                            </a:rPr>
                            <m:t>𝐵</m:t>
                          </m:r>
                        </m:e>
                        <m:sub>
                          <m:r>
                            <a:rPr lang="es-CL" sz="2400" i="1">
                              <a:latin typeface="Cambria Math"/>
                            </a:rPr>
                            <m:t>𝑏</m:t>
                          </m:r>
                        </m:sub>
                      </m:sSub>
                      <m:r>
                        <a:rPr lang="es-CL" sz="2400" i="1">
                          <a:latin typeface="Cambria Math"/>
                        </a:rPr>
                        <m:t>+</m:t>
                      </m:r>
                      <m:sSub>
                        <m:sSubPr>
                          <m:ctrlPr>
                            <a:rPr lang="es-CL" sz="2400" i="1">
                              <a:latin typeface="Cambria Math"/>
                            </a:rPr>
                          </m:ctrlPr>
                        </m:sSubPr>
                        <m:e>
                          <m:r>
                            <a:rPr lang="es-CL" sz="2400" i="1">
                              <a:latin typeface="Cambria Math"/>
                            </a:rPr>
                            <m:t>𝐵</m:t>
                          </m:r>
                        </m:e>
                        <m:sub>
                          <m:r>
                            <a:rPr lang="es-CL" sz="2400" i="1">
                              <a:latin typeface="Cambria Math"/>
                            </a:rPr>
                            <m:t>𝑏</m:t>
                          </m:r>
                        </m:sub>
                      </m:sSub>
                      <m:sSub>
                        <m:sSubPr>
                          <m:ctrlPr>
                            <a:rPr lang="es-CL" sz="2400" i="1">
                              <a:latin typeface="Cambria Math"/>
                            </a:rPr>
                          </m:ctrlPr>
                        </m:sSubPr>
                        <m:e>
                          <m:r>
                            <a:rPr lang="es-CL" sz="2400" i="1">
                              <a:latin typeface="Cambria Math"/>
                            </a:rPr>
                            <m:t>𝐴</m:t>
                          </m:r>
                        </m:e>
                        <m:sub>
                          <m:r>
                            <a:rPr lang="es-CL" sz="2400" i="1">
                              <a:latin typeface="Cambria Math"/>
                            </a:rPr>
                            <m:t>𝑎</m:t>
                          </m:r>
                        </m:sub>
                      </m:sSub>
                      <m:r>
                        <a:rPr lang="es-CL" sz="2400" i="1">
                          <a:latin typeface="Cambria Math"/>
                        </a:rPr>
                        <m:t>)</m:t>
                      </m:r>
                    </m:oMath>
                  </m:oMathPara>
                </a14:m>
                <a:endParaRPr lang="es-CL" sz="2400" dirty="0" smtClean="0"/>
              </a:p>
              <a:p>
                <a:pPr algn="ctr"/>
                <a:endParaRPr lang="es-CL" sz="2400" dirty="0"/>
              </a:p>
              <a:p>
                <a:pPr algn="ctr"/>
                <a:r>
                  <a:rPr lang="es-CL" sz="2400" dirty="0" smtClean="0"/>
                  <a:t> obtendremos:</a:t>
                </a:r>
              </a:p>
              <a:p>
                <a:pPr algn="ctr"/>
                <a:endParaRPr lang="es-CL" sz="2400" dirty="0"/>
              </a:p>
              <a:p>
                <a:pPr algn="ctr"/>
                <a14:m>
                  <m:oMathPara xmlns:m="http://schemas.openxmlformats.org/officeDocument/2006/math">
                    <m:oMathParaPr>
                      <m:jc m:val="centerGroup"/>
                    </m:oMathParaPr>
                    <m:oMath xmlns:m="http://schemas.openxmlformats.org/officeDocument/2006/math">
                      <m:sSup>
                        <m:sSupPr>
                          <m:ctrlPr>
                            <a:rPr lang="es-CL" sz="2400" i="1">
                              <a:latin typeface="Cambria Math"/>
                            </a:rPr>
                          </m:ctrlPr>
                        </m:sSupPr>
                        <m:e>
                          <m:sSub>
                            <m:sSubPr>
                              <m:ctrlPr>
                                <a:rPr lang="es-CL" sz="2400" i="1">
                                  <a:latin typeface="Cambria Math"/>
                                </a:rPr>
                              </m:ctrlPr>
                            </m:sSubPr>
                            <m:e>
                              <m:r>
                                <a:rPr lang="es-CL" sz="2400" i="1">
                                  <a:latin typeface="Cambria Math"/>
                                </a:rPr>
                                <m:t>𝛿</m:t>
                              </m:r>
                              <m:r>
                                <a:rPr lang="es-CL" sz="2400" i="1">
                                  <a:latin typeface="Cambria Math"/>
                                </a:rPr>
                                <m:t>𝐸</m:t>
                              </m:r>
                            </m:e>
                            <m:sub>
                              <m:r>
                                <a:rPr lang="es-CL" sz="2400" i="1">
                                  <a:latin typeface="Cambria Math"/>
                                </a:rPr>
                                <m:t>𝑛𝑙𝑗</m:t>
                              </m:r>
                            </m:sub>
                          </m:sSub>
                        </m:e>
                        <m:sup>
                          <m:r>
                            <a:rPr lang="es-CL" sz="2400" i="1">
                              <a:latin typeface="Cambria Math"/>
                            </a:rPr>
                            <m:t>2</m:t>
                          </m:r>
                        </m:sup>
                      </m:sSup>
                      <m:r>
                        <a:rPr lang="es-CL" sz="2400" i="1">
                          <a:latin typeface="Cambria Math"/>
                        </a:rPr>
                        <m:t>=</m:t>
                      </m:r>
                      <m:f>
                        <m:fPr>
                          <m:ctrlPr>
                            <a:rPr lang="es-CL" sz="2400" i="1">
                              <a:latin typeface="Cambria Math"/>
                            </a:rPr>
                          </m:ctrlPr>
                        </m:fPr>
                        <m:num>
                          <m:r>
                            <a:rPr lang="es-CL" sz="2400" i="1">
                              <a:latin typeface="Cambria Math"/>
                            </a:rPr>
                            <m:t>𝑍</m:t>
                          </m:r>
                          <m:sSup>
                            <m:sSupPr>
                              <m:ctrlPr>
                                <a:rPr lang="es-CL" sz="2400" i="1">
                                  <a:latin typeface="Cambria Math"/>
                                </a:rPr>
                              </m:ctrlPr>
                            </m:sSupPr>
                            <m:e>
                              <m:r>
                                <a:rPr lang="es-CL" sz="2400" i="1">
                                  <a:latin typeface="Cambria Math"/>
                                </a:rPr>
                                <m:t>𝛼</m:t>
                              </m:r>
                            </m:e>
                            <m:sup>
                              <m:r>
                                <a:rPr lang="es-CL" sz="2400" i="1">
                                  <a:latin typeface="Cambria Math"/>
                                </a:rPr>
                                <m:t>2</m:t>
                              </m:r>
                            </m:sup>
                          </m:sSup>
                        </m:num>
                        <m:den>
                          <m:r>
                            <a:rPr lang="es-CL" sz="2400" i="1">
                              <a:latin typeface="Cambria Math"/>
                            </a:rPr>
                            <m:t>8</m:t>
                          </m:r>
                          <m:r>
                            <a:rPr lang="es-CL" sz="2400" i="1">
                              <a:latin typeface="Cambria Math"/>
                            </a:rPr>
                            <m:t>𝜋</m:t>
                          </m:r>
                          <m:sSup>
                            <m:sSupPr>
                              <m:ctrlPr>
                                <a:rPr lang="es-CL" sz="2400" i="1">
                                  <a:latin typeface="Cambria Math"/>
                                </a:rPr>
                              </m:ctrlPr>
                            </m:sSupPr>
                            <m:e>
                              <m:r>
                                <a:rPr lang="es-CL" sz="2400" i="1">
                                  <a:latin typeface="Cambria Math"/>
                                </a:rPr>
                                <m:t>𝑚</m:t>
                              </m:r>
                            </m:e>
                            <m:sup>
                              <m:r>
                                <a:rPr lang="es-CL" sz="2400" i="1">
                                  <a:latin typeface="Cambria Math"/>
                                </a:rPr>
                                <m:t>2</m:t>
                              </m:r>
                            </m:sup>
                          </m:sSup>
                        </m:den>
                      </m:f>
                      <m:nary>
                        <m:naryPr>
                          <m:limLoc m:val="undOvr"/>
                          <m:subHide m:val="on"/>
                          <m:supHide m:val="on"/>
                          <m:ctrlPr>
                            <a:rPr lang="es-CL" sz="2400" i="1">
                              <a:latin typeface="Cambria Math"/>
                            </a:rPr>
                          </m:ctrlPr>
                        </m:naryPr>
                        <m:sub/>
                        <m:sup/>
                        <m:e>
                          <m:sSup>
                            <m:sSupPr>
                              <m:ctrlPr>
                                <a:rPr lang="es-CL" sz="2400" i="1">
                                  <a:latin typeface="Cambria Math"/>
                                </a:rPr>
                              </m:ctrlPr>
                            </m:sSupPr>
                            <m:e>
                              <m:r>
                                <a:rPr lang="es-CL" sz="2400" i="1">
                                  <a:latin typeface="Cambria Math"/>
                                </a:rPr>
                                <m:t>𝑑</m:t>
                              </m:r>
                            </m:e>
                            <m:sup>
                              <m:r>
                                <a:rPr lang="es-CL" sz="2400" i="1">
                                  <a:latin typeface="Cambria Math"/>
                                </a:rPr>
                                <m:t>3</m:t>
                              </m:r>
                            </m:sup>
                          </m:sSup>
                          <m:r>
                            <a:rPr lang="es-CL" sz="2400" i="1">
                              <a:latin typeface="Cambria Math"/>
                            </a:rPr>
                            <m:t>𝑥</m:t>
                          </m:r>
                          <m:sSup>
                            <m:sSupPr>
                              <m:ctrlPr>
                                <a:rPr lang="es-CL" sz="2400" i="1">
                                  <a:latin typeface="Cambria Math"/>
                                </a:rPr>
                              </m:ctrlPr>
                            </m:sSupPr>
                            <m:e>
                              <m:sSub>
                                <m:sSubPr>
                                  <m:ctrlPr>
                                    <a:rPr lang="es-CL" sz="2400" i="1">
                                      <a:latin typeface="Cambria Math"/>
                                    </a:rPr>
                                  </m:ctrlPr>
                                </m:sSubPr>
                                <m:e>
                                  <m:r>
                                    <a:rPr lang="es-CL" sz="2400" i="1">
                                      <a:latin typeface="Cambria Math"/>
                                    </a:rPr>
                                    <m:t>𝜑</m:t>
                                  </m:r>
                                </m:e>
                                <m:sub>
                                  <m:r>
                                    <a:rPr lang="es-CL" sz="2400" i="1">
                                      <a:latin typeface="Cambria Math"/>
                                    </a:rPr>
                                    <m:t>𝑛</m:t>
                                  </m:r>
                                  <m:r>
                                    <a:rPr lang="es-CL" sz="2400" i="1">
                                      <a:latin typeface="Cambria Math"/>
                                    </a:rPr>
                                    <m:t>,</m:t>
                                  </m:r>
                                  <m:r>
                                    <a:rPr lang="es-CL" sz="2400" i="1">
                                      <a:latin typeface="Cambria Math"/>
                                    </a:rPr>
                                    <m:t>𝑙</m:t>
                                  </m:r>
                                  <m:r>
                                    <a:rPr lang="es-CL" sz="2400" i="1">
                                      <a:latin typeface="Cambria Math"/>
                                    </a:rPr>
                                    <m:t>,</m:t>
                                  </m:r>
                                  <m:r>
                                    <a:rPr lang="es-CL" sz="2400" i="1">
                                      <a:latin typeface="Cambria Math"/>
                                    </a:rPr>
                                    <m:t>𝑗</m:t>
                                  </m:r>
                                </m:sub>
                              </m:sSub>
                            </m:e>
                            <m:sup>
                              <m:r>
                                <a:rPr lang="es-CL" sz="2400" i="1">
                                  <a:latin typeface="Cambria Math"/>
                                </a:rPr>
                                <m:t>†</m:t>
                              </m:r>
                            </m:sup>
                          </m:sSup>
                          <m:d>
                            <m:dPr>
                              <m:ctrlPr>
                                <a:rPr lang="es-CL" sz="2400" i="1">
                                  <a:latin typeface="Cambria Math"/>
                                </a:rPr>
                              </m:ctrlPr>
                            </m:dPr>
                            <m:e>
                              <m:r>
                                <a:rPr lang="es-CL" sz="2400" i="1">
                                  <a:latin typeface="Cambria Math"/>
                                </a:rPr>
                                <m:t>𝑥</m:t>
                              </m:r>
                            </m:e>
                          </m:d>
                          <m:r>
                            <a:rPr lang="es-CL" sz="2400" i="1">
                              <a:latin typeface="Cambria Math"/>
                            </a:rPr>
                            <m:t>[4</m:t>
                          </m:r>
                          <m:sSup>
                            <m:sSupPr>
                              <m:ctrlPr>
                                <a:rPr lang="es-CL" sz="2400" i="1">
                                  <a:latin typeface="Cambria Math"/>
                                </a:rPr>
                              </m:ctrlPr>
                            </m:sSupPr>
                            <m:e>
                              <m:r>
                                <a:rPr lang="es-CL" sz="2400" i="1">
                                  <a:latin typeface="Cambria Math"/>
                                </a:rPr>
                                <m:t>𝜋𝛿</m:t>
                              </m:r>
                            </m:e>
                            <m:sup>
                              <m:r>
                                <a:rPr lang="es-CL" sz="2400" i="1">
                                  <a:latin typeface="Cambria Math"/>
                                </a:rPr>
                                <m:t>3</m:t>
                              </m:r>
                            </m:sup>
                          </m:sSup>
                          <m:d>
                            <m:dPr>
                              <m:ctrlPr>
                                <a:rPr lang="es-CL" sz="2400" i="1">
                                  <a:latin typeface="Cambria Math"/>
                                </a:rPr>
                              </m:ctrlPr>
                            </m:dPr>
                            <m:e>
                              <m:r>
                                <a:rPr lang="es-CL" sz="2400" i="1">
                                  <a:latin typeface="Cambria Math"/>
                                </a:rPr>
                                <m:t>𝑥</m:t>
                              </m:r>
                            </m:e>
                          </m:d>
                          <m:r>
                            <a:rPr lang="es-CL" sz="2400" i="1">
                              <a:latin typeface="Cambria Math"/>
                            </a:rPr>
                            <m:t>+4</m:t>
                          </m:r>
                          <m:f>
                            <m:fPr>
                              <m:ctrlPr>
                                <a:rPr lang="es-CL" sz="2400" i="1">
                                  <a:latin typeface="Cambria Math"/>
                                </a:rPr>
                              </m:ctrlPr>
                            </m:fPr>
                            <m:num>
                              <m:r>
                                <a:rPr lang="es-CL" sz="2400" i="1">
                                  <a:latin typeface="Cambria Math"/>
                                </a:rPr>
                                <m:t>𝐿</m:t>
                              </m:r>
                              <m:r>
                                <a:rPr lang="es-CL" sz="2400" i="1">
                                  <a:latin typeface="Cambria Math"/>
                                </a:rPr>
                                <m:t>∙</m:t>
                              </m:r>
                              <m:r>
                                <a:rPr lang="es-CL" sz="2400" i="1">
                                  <a:latin typeface="Cambria Math"/>
                                </a:rPr>
                                <m:t>𝑆</m:t>
                              </m:r>
                            </m:num>
                            <m:den>
                              <m:sSup>
                                <m:sSupPr>
                                  <m:ctrlPr>
                                    <a:rPr lang="es-CL" sz="2400" i="1">
                                      <a:latin typeface="Cambria Math"/>
                                    </a:rPr>
                                  </m:ctrlPr>
                                </m:sSupPr>
                                <m:e>
                                  <m:r>
                                    <a:rPr lang="es-CL" sz="2400" i="1">
                                      <a:latin typeface="Cambria Math"/>
                                    </a:rPr>
                                    <m:t>|</m:t>
                                  </m:r>
                                  <m:r>
                                    <a:rPr lang="es-CL" sz="2400" i="1">
                                      <a:latin typeface="Cambria Math"/>
                                    </a:rPr>
                                    <m:t>𝑥</m:t>
                                  </m:r>
                                  <m:r>
                                    <a:rPr lang="es-CL" sz="2400" i="1">
                                      <a:latin typeface="Cambria Math"/>
                                    </a:rPr>
                                    <m:t>|</m:t>
                                  </m:r>
                                </m:e>
                                <m:sup>
                                  <m:r>
                                    <a:rPr lang="es-CL" sz="2400" i="1">
                                      <a:latin typeface="Cambria Math"/>
                                    </a:rPr>
                                    <m:t>3</m:t>
                                  </m:r>
                                </m:sup>
                              </m:sSup>
                            </m:den>
                          </m:f>
                          <m:r>
                            <a:rPr lang="es-CL" sz="2400" i="1">
                              <a:latin typeface="Cambria Math"/>
                            </a:rPr>
                            <m:t>]</m:t>
                          </m:r>
                          <m:sSub>
                            <m:sSubPr>
                              <m:ctrlPr>
                                <a:rPr lang="es-CL" sz="2400" i="1">
                                  <a:latin typeface="Cambria Math"/>
                                </a:rPr>
                              </m:ctrlPr>
                            </m:sSubPr>
                            <m:e>
                              <m:r>
                                <a:rPr lang="es-CL" sz="2400" i="1">
                                  <a:latin typeface="Cambria Math"/>
                                </a:rPr>
                                <m:t>𝜑</m:t>
                              </m:r>
                            </m:e>
                            <m:sub>
                              <m:r>
                                <a:rPr lang="es-CL" sz="2400" i="1">
                                  <a:latin typeface="Cambria Math"/>
                                </a:rPr>
                                <m:t>𝑛</m:t>
                              </m:r>
                              <m:r>
                                <a:rPr lang="es-CL" sz="2400" i="1">
                                  <a:latin typeface="Cambria Math"/>
                                </a:rPr>
                                <m:t>,</m:t>
                              </m:r>
                              <m:r>
                                <a:rPr lang="es-CL" sz="2400" i="1">
                                  <a:latin typeface="Cambria Math"/>
                                </a:rPr>
                                <m:t>𝑙</m:t>
                              </m:r>
                              <m:r>
                                <a:rPr lang="es-CL" sz="2400" i="1">
                                  <a:latin typeface="Cambria Math"/>
                                </a:rPr>
                                <m:t>,</m:t>
                              </m:r>
                              <m:r>
                                <a:rPr lang="es-CL" sz="2400" i="1">
                                  <a:latin typeface="Cambria Math"/>
                                </a:rPr>
                                <m:t>𝑗</m:t>
                              </m:r>
                            </m:sub>
                          </m:sSub>
                        </m:e>
                      </m:nary>
                    </m:oMath>
                  </m:oMathPara>
                </a14:m>
                <a:endParaRPr lang="es-CL" sz="2400" dirty="0"/>
              </a:p>
              <a:p>
                <a:pPr algn="ctr"/>
                <a:endParaRPr lang="es-CL" sz="2400" dirty="0"/>
              </a:p>
            </p:txBody>
          </p:sp>
        </mc:Choice>
        <mc:Fallback xmlns="">
          <p:sp>
            <p:nvSpPr>
              <p:cNvPr id="6" name="5 CuadroTexto"/>
              <p:cNvSpPr txBox="1">
                <a:spLocks noRot="1" noChangeAspect="1" noMove="1" noResize="1" noEditPoints="1" noAdjustHandles="1" noChangeArrowheads="1" noChangeShapeType="1" noTextEdit="1"/>
              </p:cNvSpPr>
              <p:nvPr/>
            </p:nvSpPr>
            <p:spPr>
              <a:xfrm>
                <a:off x="251520" y="908720"/>
                <a:ext cx="8640960" cy="4616135"/>
              </a:xfrm>
              <a:prstGeom prst="rect">
                <a:avLst/>
              </a:prstGeom>
              <a:blipFill rotWithShape="1">
                <a:blip r:embed="rId2"/>
                <a:stretch>
                  <a:fillRect l="-1058"/>
                </a:stretch>
              </a:blipFill>
            </p:spPr>
            <p:txBody>
              <a:bodyPr/>
              <a:lstStyle/>
              <a:p>
                <a:r>
                  <a:rPr lang="es-CL">
                    <a:noFill/>
                  </a:rPr>
                  <a:t> </a:t>
                </a:r>
              </a:p>
            </p:txBody>
          </p:sp>
        </mc:Fallback>
      </mc:AlternateContent>
    </p:spTree>
    <p:extLst>
      <p:ext uri="{BB962C8B-B14F-4D97-AF65-F5344CB8AC3E}">
        <p14:creationId xmlns:p14="http://schemas.microsoft.com/office/powerpoint/2010/main" val="3580262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3144</Words>
  <Application>Microsoft Office PowerPoint</Application>
  <PresentationFormat>Presentación en pantalla (4:3)</PresentationFormat>
  <Paragraphs>210</Paragraphs>
  <Slides>23</Slides>
  <Notes>0</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Tema de Office</vt:lpstr>
      <vt:lpstr>Introducción a las teorías de Gauge: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 a las teorías de Gauge:</dc:title>
  <dc:creator>ADMIN</dc:creator>
  <cp:lastModifiedBy>ADMIN</cp:lastModifiedBy>
  <cp:revision>24</cp:revision>
  <dcterms:created xsi:type="dcterms:W3CDTF">2017-05-22T21:43:14Z</dcterms:created>
  <dcterms:modified xsi:type="dcterms:W3CDTF">2017-05-24T03:44:39Z</dcterms:modified>
</cp:coreProperties>
</file>